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663" r:id="rId5"/>
    <p:sldId id="664" r:id="rId6"/>
    <p:sldId id="66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1" r:id="rId25"/>
    <p:sldId id="276" r:id="rId26"/>
    <p:sldId id="277" r:id="rId27"/>
    <p:sldId id="278" r:id="rId28"/>
    <p:sldId id="662" r:id="rId29"/>
    <p:sldId id="666" r:id="rId30"/>
    <p:sldId id="668" r:id="rId31"/>
    <p:sldId id="279" r:id="rId3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 autoAdjust="0"/>
  </p:normalViewPr>
  <p:slideViewPr>
    <p:cSldViewPr snapToGrid="0" snapToObjects="1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94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A0C84-D52E-DB0B-576C-C6B740671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FCE69D-D345-D175-6AF0-DA0DD02F5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85CE4-B978-2B34-791E-11CBD2059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7208E-AB6C-89B2-3549-BC2B81F32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52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DE4B0-922D-4607-91F0-5C049959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3387D4-A2A5-4AB5-A605-7DA41776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DC1FD-9D1F-442E-B8DD-8556EE09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5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FO_DAY_STY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business.net/news/r-d-funding/european-research-council/widening-countries-gain-ground-erc-barriers-remain" TargetMode="External"/><Relationship Id="rId2" Type="http://schemas.openxmlformats.org/officeDocument/2006/relationships/hyperlink" Target="https://academic.oup.com/microlife/article/doi/10.1093/femsml/uqag011/85397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rc.europa.eu/erc-personnel-costs-data-lump-sum-evaluati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822960" y="1508760"/>
            <a:ext cx="10515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7AFC4"/>
                </a:solidFill>
              </a:rPr>
              <a:t>OBZOR EUROPA</a:t>
            </a:r>
            <a:endParaRPr lang="en-US" sz="2000" dirty="0"/>
          </a:p>
        </p:txBody>
      </p:sp>
      <p:sp>
        <p:nvSpPr>
          <p:cNvPr id="5" name="Text 1"/>
          <p:cNvSpPr/>
          <p:nvPr/>
        </p:nvSpPr>
        <p:spPr>
          <a:xfrm>
            <a:off x="822960" y="1938528"/>
            <a:ext cx="10515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27AFC4"/>
                </a:solidFill>
              </a:rPr>
              <a:t>Webinar iz područja Europskog istraživačkog vijeća</a:t>
            </a:r>
            <a:endParaRPr lang="en-US" sz="2700" dirty="0"/>
          </a:p>
        </p:txBody>
      </p:sp>
      <p:sp>
        <p:nvSpPr>
          <p:cNvPr id="6" name="Text 2"/>
          <p:cNvSpPr/>
          <p:nvPr/>
        </p:nvSpPr>
        <p:spPr>
          <a:xfrm>
            <a:off x="1097280" y="2487168"/>
            <a:ext cx="996696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00" b="1" i="1" dirty="0">
                <a:solidFill>
                  <a:srgbClr val="27AFC4"/>
                </a:solidFill>
              </a:rPr>
              <a:t>Priprema za poziv Advanced Grants</a:t>
            </a:r>
            <a:endParaRPr lang="en-US" sz="2900" dirty="0"/>
          </a:p>
        </p:txBody>
      </p:sp>
      <p:sp>
        <p:nvSpPr>
          <p:cNvPr id="7" name="Text 3"/>
          <p:cNvSpPr/>
          <p:nvPr/>
        </p:nvSpPr>
        <p:spPr>
          <a:xfrm>
            <a:off x="1828800" y="3044952"/>
            <a:ext cx="8503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7AFC4"/>
                </a:solidFill>
              </a:rPr>
              <a:t>28. svibnja 2026. | Zagreb, Hrvatska (virtualno)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1737360" y="3685032"/>
            <a:ext cx="87782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1B2A38"/>
                </a:solidFill>
              </a:rPr>
              <a:t>akademik Stipan Jonjić  |  dr. sc. Ani Gerbin</a:t>
            </a:r>
            <a:endParaRPr lang="en-US" sz="2000" dirty="0"/>
          </a:p>
        </p:txBody>
      </p:sp>
      <p:sp>
        <p:nvSpPr>
          <p:cNvPr id="9" name="Shape 5"/>
          <p:cNvSpPr/>
          <p:nvPr/>
        </p:nvSpPr>
        <p:spPr>
          <a:xfrm>
            <a:off x="3520440" y="4315968"/>
            <a:ext cx="5212080" cy="0"/>
          </a:xfrm>
          <a:prstGeom prst="line">
            <a:avLst/>
          </a:prstGeom>
          <a:noFill/>
          <a:ln w="25400">
            <a:solidFill>
              <a:srgbClr val="27AFC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1828800" y="4617720"/>
            <a:ext cx="85953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5C6770"/>
                </a:solidFill>
              </a:rPr>
              <a:t>Od istraživačke ideje do uvjerljive ERC Advanced Grant prijave</a:t>
            </a:r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94F6AD-ADFB-D411-B387-CADE19CCC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342" y="60105"/>
            <a:ext cx="1310836" cy="1264842"/>
          </a:xfrm>
          <a:prstGeom prst="rect">
            <a:avLst/>
          </a:prstGeom>
        </p:spPr>
      </p:pic>
      <p:pic>
        <p:nvPicPr>
          <p:cNvPr id="16" name="Picture 15" descr="ampeu_PP_hr_naslov_16-9.jpg">
            <a:extLst>
              <a:ext uri="{FF2B5EF4-FFF2-40B4-BE49-F238E27FC236}">
                <a16:creationId xmlns:a16="http://schemas.microsoft.com/office/drawing/2014/main" id="{9E60B64C-A2C7-4C74-67CB-0CD44E0234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8079"/>
          <a:stretch>
            <a:fillRect/>
          </a:stretch>
        </p:blipFill>
        <p:spPr>
          <a:xfrm>
            <a:off x="3048" y="5711797"/>
            <a:ext cx="12188952" cy="817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PROVEDBA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Part II: izvedivost bez spuštanja ambicije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85800" y="1463040"/>
            <a:ext cx="3657600" cy="205740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85800" y="1463040"/>
            <a:ext cx="100584" cy="205740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86968" y="1600200"/>
            <a:ext cx="3337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Metodologija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886968" y="1938528"/>
            <a:ext cx="333756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Pokažite zašto je odabrani pristup nužan za ciljeve, a ne samo moguć. Uključite ključne preliminarne podatke, alternativne strategije i odluke po </a:t>
            </a:r>
            <a:r>
              <a:rPr lang="en-US" sz="1350" dirty="0" err="1">
                <a:solidFill>
                  <a:srgbClr val="5C6770"/>
                </a:solidFill>
              </a:rPr>
              <a:t>prekretnicama</a:t>
            </a:r>
            <a:r>
              <a:rPr lang="en-US" sz="1350" dirty="0">
                <a:solidFill>
                  <a:srgbClr val="5C6770"/>
                </a:solidFill>
              </a:rPr>
              <a:t> (</a:t>
            </a:r>
            <a:r>
              <a:rPr lang="en-US" sz="1350" dirty="0" err="1">
                <a:solidFill>
                  <a:srgbClr val="5C6770"/>
                </a:solidFill>
              </a:rPr>
              <a:t>miljokazima</a:t>
            </a:r>
            <a:r>
              <a:rPr lang="en-US" sz="1350" dirty="0">
                <a:solidFill>
                  <a:srgbClr val="5C6770"/>
                </a:solidFill>
              </a:rPr>
              <a:t>).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4526280" y="1463040"/>
            <a:ext cx="3657600" cy="205740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526280" y="1463040"/>
            <a:ext cx="100584" cy="205740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727448" y="1600200"/>
            <a:ext cx="3337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Rizici i mitigacija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4727448" y="1938528"/>
            <a:ext cx="333756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Panel traži zrelo razumijevanje rizika. Najbolji rizici su znanstveno hrabri, a operativno upravljivi.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8366760" y="1463040"/>
            <a:ext cx="3154680" cy="205740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366760" y="1463040"/>
            <a:ext cx="100584" cy="205740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567928" y="1600200"/>
            <a:ext cx="2834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Resursi i lump sum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8567928" y="1938528"/>
            <a:ext cx="28346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Budžet mora biti realistična procjena stvarnih troškova. Svaka veća stavka treba jasnu znanstvenu nužnost.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914400" y="4069080"/>
            <a:ext cx="10424160" cy="123444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>
            <a:normAutofit/>
          </a:bodyPr>
          <a:lstStyle/>
          <a:p>
            <a:pPr marL="165100" indent="-165100">
              <a:buSzPct val="100000"/>
              <a:buChar char="•"/>
            </a:pPr>
            <a:r>
              <a:rPr lang="en-US" sz="1500" dirty="0">
                <a:solidFill>
                  <a:srgbClr val="1B2A38"/>
                </a:solidFill>
              </a:rPr>
              <a:t>Vremenski plan treba pokazati prioritete, ovisnosti i odluke ako hipoteza padne.</a:t>
            </a:r>
            <a:endParaRPr lang="en-US" sz="1500" dirty="0"/>
          </a:p>
          <a:p>
            <a:pPr marL="165100" indent="-165100">
              <a:buSzPct val="100000"/>
              <a:buChar char="•"/>
            </a:pPr>
            <a:r>
              <a:rPr lang="en-US" sz="1500" dirty="0">
                <a:solidFill>
                  <a:srgbClr val="1B2A38"/>
                </a:solidFill>
              </a:rPr>
              <a:t>Resursi se ne brane administrativno, nego znanstvenom logikom.</a:t>
            </a:r>
            <a:endParaRPr lang="en-US" sz="1500" dirty="0"/>
          </a:p>
          <a:p>
            <a:pPr marL="165100" indent="-165100">
              <a:buSzPct val="100000"/>
              <a:buChar char="•"/>
            </a:pPr>
            <a:r>
              <a:rPr lang="en-US" sz="1500" dirty="0">
                <a:solidFill>
                  <a:srgbClr val="1B2A38"/>
                </a:solidFill>
              </a:rPr>
              <a:t>Dodatno financiranje tražite samo kada je ključno za ostvarenje projekta.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685800" y="6172200"/>
            <a:ext cx="10881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30" dirty="0">
                <a:solidFill>
                  <a:srgbClr val="5C6770"/>
                </a:solidFill>
              </a:rPr>
              <a:t>Izvor: ERC Work Programme 2026, dijelovi 1.2 i 1.5.</a:t>
            </a:r>
            <a:endParaRPr lang="en-US" sz="730" dirty="0"/>
          </a:p>
        </p:txBody>
      </p:sp>
      <p:sp>
        <p:nvSpPr>
          <p:cNvPr id="19" name="Text 17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PISANJE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Strategije pisanja konkurentne prijave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1508760"/>
            <a:ext cx="6492240" cy="425196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>
            <a:normAutofit/>
          </a:bodyPr>
          <a:lstStyle/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Napravite "red thread": problem - praznina - hipoteza - ciljevi - pristup - mogući proboj.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Usmjerite tekst na evaluacijske elemente: važnost pitanja, ambicija, napredak granice znanja, metodologija, resursi.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Pišite iterativno: znanstveni nacrt, zatim panel-narativ, zatim provjera jasnoće od nespecijalista.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Track record ne opisuje samo produktivnost; objašnjava zašto baš PI može izvesti ovaj iskorak.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Izbjegnite "previše svega": preširok opseg često izgleda manje hrabro jer gubi fokus.</a:t>
            </a:r>
            <a:endParaRPr lang="en-US" sz="1600" dirty="0"/>
          </a:p>
        </p:txBody>
      </p:sp>
      <p:pic>
        <p:nvPicPr>
          <p:cNvPr id="6" name="Image 0" descr="/mnt/data/esr_mistake/page-2.png"/>
          <p:cNvPicPr>
            <a:picLocks noChangeAspect="1"/>
          </p:cNvPicPr>
          <p:nvPr/>
        </p:nvPicPr>
        <p:blipFill>
          <a:blip r:embed="rId3"/>
          <a:srcRect t="8659" b="54357"/>
          <a:stretch>
            <a:fillRect/>
          </a:stretch>
        </p:blipFill>
        <p:spPr>
          <a:xfrm>
            <a:off x="7379581" y="2342591"/>
            <a:ext cx="4324739" cy="22630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11751" y="4704494"/>
            <a:ext cx="3520440" cy="94649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5C6770"/>
                </a:solidFill>
              </a:rPr>
              <a:t>ESR-i često kažnjavaju preširok opseg, nedovoljno preliminarnih podataka, opisnost i neuvjerljivu translabilnost.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9" name="Text 6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IDEJA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Kako prepoznati i oblikovati vrhunsku istraživačku ideju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77240" y="1508760"/>
            <a:ext cx="4983480" cy="123444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7240" y="1508760"/>
            <a:ext cx="100584" cy="123444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78408" y="164592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Neodgovoreno pitanje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78408" y="1984248"/>
            <a:ext cx="4663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Nije samo "sljedeći logičan korak"; otvara pitanje koje drugi nisu mogli ili nisu znali postaviti.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6263640" y="1508760"/>
            <a:ext cx="4983480" cy="123444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263640" y="1508760"/>
            <a:ext cx="100584" cy="123444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464808" y="164592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Promjena perspektive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6464808" y="1984248"/>
            <a:ext cx="4663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Ako uspije, mijenja razumijevanje mehanizma, metode, modela ili cijelog područja.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777240" y="3246120"/>
            <a:ext cx="4983480" cy="123444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777240" y="3246120"/>
            <a:ext cx="100584" cy="123444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78408" y="338328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Jedinstvena pozicija PI-ja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978408" y="3721608"/>
            <a:ext cx="4663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Ideja proizlazi iz znanja, alata, podataka i mreže koju PI uvjerljivo kontrolira.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6263640" y="3246120"/>
            <a:ext cx="4983480" cy="123444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263640" y="3246120"/>
            <a:ext cx="100584" cy="123444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464808" y="338328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Visok dobitak / upravljiv rizik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6464808" y="3721608"/>
            <a:ext cx="4663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Rizik je znanstveni, ne administrativni; postoje alternative i točke odluke.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8</a:t>
            </a:r>
            <a:endParaRPr lang="en-US" sz="800" dirty="0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BB783ACD-F0B6-9441-EA9A-6E52C00DFC40}"/>
              </a:ext>
            </a:extLst>
          </p:cNvPr>
          <p:cNvSpPr/>
          <p:nvPr/>
        </p:nvSpPr>
        <p:spPr>
          <a:xfrm>
            <a:off x="4191311" y="4875991"/>
            <a:ext cx="3520440" cy="94649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hr-BA" sz="1600" noProof="0" dirty="0">
                <a:solidFill>
                  <a:srgbClr val="5C6770"/>
                </a:solidFill>
              </a:rPr>
              <a:t>Provjerite bazu prethodno financiranih ERC projekata.</a:t>
            </a:r>
            <a:endParaRPr lang="hr-BA" sz="1600" noProof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FRONTIER RESEARCH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Frontier research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1508760"/>
            <a:ext cx="6675120" cy="429768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>
            <a:normAutofit/>
          </a:bodyPr>
          <a:lstStyle/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ERC ne financira "sigurnu produkciju", nego istraživanje koje gura granicu spoznaje.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Ambicioznost se dokazuje znanstvenim posljedicama: što će polje znati ili moći nakon projekta?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Interdisciplinarnost je prednost samo ako je nužna za pitanje, a ne ukras.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High-risk/high-gain treba biti eksplicitno povezan s metodom, ciljem i mogućim probojem.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Izbjegavajte obećanja bez mehanizma: panel traži hrabru hipotezu i čvrstu putanju provjere.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818120" y="1828800"/>
            <a:ext cx="3383280" cy="224028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818120" y="1828800"/>
            <a:ext cx="100584" cy="224028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019288" y="1965960"/>
            <a:ext cx="3063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Jezik koji pomaže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8019288" y="2304288"/>
            <a:ext cx="306324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"Projekt će otvoriti...", "izaziva prevladavajući model...", "po prvi put povezuje...", "ako se hipoteza potvrdi, omogućuje..."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B2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94360"/>
            <a:ext cx="6400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28C28"/>
                </a:solidFill>
              </a:rPr>
              <a:t>SEKCIJA 2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94360" y="1005840"/>
            <a:ext cx="55778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Evaluacija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594360" y="2487168"/>
            <a:ext cx="2743200" cy="0"/>
          </a:xfrm>
          <a:prstGeom prst="line">
            <a:avLst/>
          </a:prstGeom>
          <a:noFill/>
          <a:ln w="38100">
            <a:solidFill>
              <a:srgbClr val="27AFC4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2816352"/>
            <a:ext cx="53035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DDE9ED"/>
                </a:solidFill>
              </a:rPr>
              <a:t>Kako panel čita prijavu, što se događa u intervjuu i kako se pripremiti da odgovorite na stvarne nedoumice evaluatora.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EVALUACIJA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Postupak evaluacije Advanced Grant prijava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77240" y="1600200"/>
            <a:ext cx="3246120" cy="201168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7240" y="1600200"/>
            <a:ext cx="100584" cy="201168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78408" y="1737360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Step 1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78408" y="2075688"/>
            <a:ext cx="292608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Panel procjenjuje Part I, CV i Track Record. Do 44 prijave po panelu mogu prijeći u Step 2.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4572000" y="1600200"/>
            <a:ext cx="3246120" cy="201168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572000" y="1600200"/>
            <a:ext cx="100584" cy="201168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773168" y="1737360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Step 2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4773168" y="2075688"/>
            <a:ext cx="292608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Procjenjuje se kompletan Research Proposal. PI prezentira projekt na intervjuu s panelom.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8366760" y="1600200"/>
            <a:ext cx="3246120" cy="201168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366760" y="1600200"/>
            <a:ext cx="100584" cy="201168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567928" y="1737360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Ishodi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8567928" y="2075688"/>
            <a:ext cx="292608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Step 1: A invited / A not invited / B / C. Step 2: A ili B. Financiraju se najbolje rangirane prijave do raspoloživog budžeta.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914400" y="4617720"/>
            <a:ext cx="10149840" cy="594360"/>
          </a:xfrm>
          <a:prstGeom prst="rect">
            <a:avLst/>
          </a:prstGeom>
          <a:solidFill>
            <a:srgbClr val="1B2A38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Excellence is the sole criterion: panel zajedno ocjenjuje projekt i intelektualni kapacitet/ kreativnost PI-ja.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685800" y="6172200"/>
            <a:ext cx="10881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30" dirty="0">
                <a:solidFill>
                  <a:srgbClr val="5C6770"/>
                </a:solidFill>
              </a:rPr>
              <a:t>Izvor: ERC Work Programme 2026, dio 1.6 Evaluation Criterion, Elements, and Procedure.</a:t>
            </a:r>
            <a:endParaRPr lang="en-US" sz="730" dirty="0"/>
          </a:p>
        </p:txBody>
      </p:sp>
      <p:sp>
        <p:nvSpPr>
          <p:cNvPr id="19" name="Text 17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11</a:t>
            </a:r>
            <a:endParaRPr lang="en-US" sz="800" dirty="0"/>
          </a:p>
        </p:txBody>
      </p:sp>
      <p:sp>
        <p:nvSpPr>
          <p:cNvPr id="21" name="Shape 4">
            <a:extLst>
              <a:ext uri="{FF2B5EF4-FFF2-40B4-BE49-F238E27FC236}">
                <a16:creationId xmlns:a16="http://schemas.microsoft.com/office/drawing/2014/main" id="{704B69AA-012A-264C-1BD8-2056D5299AD4}"/>
              </a:ext>
            </a:extLst>
          </p:cNvPr>
          <p:cNvSpPr/>
          <p:nvPr/>
        </p:nvSpPr>
        <p:spPr>
          <a:xfrm>
            <a:off x="777240" y="3833810"/>
            <a:ext cx="3246120" cy="4366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784C24-1E03-135F-E97D-F48DE1CFB636}"/>
              </a:ext>
            </a:extLst>
          </p:cNvPr>
          <p:cNvSpPr txBox="1"/>
          <p:nvPr/>
        </p:nvSpPr>
        <p:spPr>
          <a:xfrm>
            <a:off x="918972" y="3941899"/>
            <a:ext cx="30449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50" noProof="0" dirty="0"/>
              <a:t>Informacija prijaviteljima: 29/01/2027</a:t>
            </a:r>
          </a:p>
        </p:txBody>
      </p:sp>
      <p:sp>
        <p:nvSpPr>
          <p:cNvPr id="24" name="Shape 4">
            <a:extLst>
              <a:ext uri="{FF2B5EF4-FFF2-40B4-BE49-F238E27FC236}">
                <a16:creationId xmlns:a16="http://schemas.microsoft.com/office/drawing/2014/main" id="{8E429056-40FF-B5FD-D23B-3BDBBF98AF47}"/>
              </a:ext>
            </a:extLst>
          </p:cNvPr>
          <p:cNvSpPr/>
          <p:nvPr/>
        </p:nvSpPr>
        <p:spPr>
          <a:xfrm>
            <a:off x="4572000" y="3819426"/>
            <a:ext cx="3246120" cy="4366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B43875-BEF2-AC7B-900D-024ECA0CA11D}"/>
              </a:ext>
            </a:extLst>
          </p:cNvPr>
          <p:cNvSpPr txBox="1"/>
          <p:nvPr/>
        </p:nvSpPr>
        <p:spPr>
          <a:xfrm>
            <a:off x="4713732" y="3927515"/>
            <a:ext cx="30449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50" noProof="0" dirty="0"/>
              <a:t>Informacija prijaviteljima: </a:t>
            </a:r>
            <a:r>
              <a:rPr lang="en-GB" sz="1350" noProof="0" dirty="0"/>
              <a:t>11/06</a:t>
            </a:r>
            <a:r>
              <a:rPr lang="hr-HR" sz="1350" noProof="0" dirty="0"/>
              <a:t>/2027</a:t>
            </a:r>
          </a:p>
        </p:txBody>
      </p:sp>
      <p:sp>
        <p:nvSpPr>
          <p:cNvPr id="26" name="Shape 4">
            <a:extLst>
              <a:ext uri="{FF2B5EF4-FFF2-40B4-BE49-F238E27FC236}">
                <a16:creationId xmlns:a16="http://schemas.microsoft.com/office/drawing/2014/main" id="{C439444D-BCB8-BCA5-C4B4-EC1DDD5ABFBB}"/>
              </a:ext>
            </a:extLst>
          </p:cNvPr>
          <p:cNvSpPr/>
          <p:nvPr/>
        </p:nvSpPr>
        <p:spPr>
          <a:xfrm>
            <a:off x="8366760" y="3827033"/>
            <a:ext cx="3246120" cy="4366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77B0C6-5CDA-E919-6694-9172CA0C9C6E}"/>
              </a:ext>
            </a:extLst>
          </p:cNvPr>
          <p:cNvSpPr txBox="1"/>
          <p:nvPr/>
        </p:nvSpPr>
        <p:spPr>
          <a:xfrm>
            <a:off x="8508492" y="3935122"/>
            <a:ext cx="30449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50" noProof="0" dirty="0"/>
              <a:t>Potpis ugovora: 16/11/2027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KRITERIJI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Kriteriji ocjenjivanja: što panel stvarno traži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77240" y="1508760"/>
            <a:ext cx="5212080" cy="278892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7240" y="1508760"/>
            <a:ext cx="100584" cy="278892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78408" y="1645920"/>
            <a:ext cx="4892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Istraživački projekt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78408" y="1984248"/>
            <a:ext cx="489204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Važna znanstvena pitanja; ambiciozni ciljevi; napredak granice znanja; u Step 2 i prikladnost metodologije, vremena i resursa.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6172200" y="1508760"/>
            <a:ext cx="5212080" cy="278892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172200" y="1508760"/>
            <a:ext cx="100584" cy="278892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373368" y="1645920"/>
            <a:ext cx="4892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Principal Investigator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6373368" y="1984248"/>
            <a:ext cx="489204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Dokazana sposobnost za ground-breaking research; kreativno i originalno mišljenje; znanstvena ekspertiza i kapacitet za provedbu projekta.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1143000" y="489204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700" dirty="0">
                <a:solidFill>
                  <a:srgbClr val="1B2A38"/>
                </a:solidFill>
              </a:rPr>
              <a:t>Prijava mora stvoriti dosljedan dokazni lanac: ideja nije odvojena od PI-ja, a PI-jev track record treba voditi prema baš ovom projektu.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INTERVJU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Kako izgleda intervju: cilj nije ponoviti prijavu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1463040"/>
            <a:ext cx="6583680" cy="402336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>
            <a:normAutofit/>
          </a:bodyPr>
          <a:lstStyle/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Intervju u Step 2 služi da panel provjeri razumijevanje, prioritete, rizike i vodstvo PI-ja.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Prezentacija treba brzo otvoriti veliku sliku, a zatim odgovoriti na dvije sumnje: je li proboj stvaran i je li plan izvediv?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Pitanja često kreću od slabih mjesta iz recenzija: opseg, alternativni ishodi, preliminarni podaci, model, resursi.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Odgovori trebaju biti kratki, direktni i znanstveno sigurni; priznati rizik, ali pokazati </a:t>
            </a:r>
            <a:r>
              <a:rPr lang="en-US" sz="1600" dirty="0" err="1">
                <a:solidFill>
                  <a:srgbClr val="1B2A38"/>
                </a:solidFill>
              </a:rPr>
              <a:t>kontrolu</a:t>
            </a:r>
            <a:r>
              <a:rPr lang="en-US" sz="1600" dirty="0">
                <a:solidFill>
                  <a:srgbClr val="1B2A38"/>
                </a:solidFill>
              </a:rPr>
              <a:t>.</a:t>
            </a:r>
          </a:p>
          <a:p>
            <a:pPr marL="165100" indent="-165100">
              <a:buSzPct val="100000"/>
              <a:buChar char="•"/>
            </a:pPr>
            <a:r>
              <a:rPr lang="en-US" sz="1600" dirty="0" err="1">
                <a:solidFill>
                  <a:srgbClr val="1B2A38"/>
                </a:solidFill>
              </a:rPr>
              <a:t>Trajanje</a:t>
            </a:r>
            <a:r>
              <a:rPr lang="en-US" sz="1600" dirty="0">
                <a:solidFill>
                  <a:srgbClr val="1B2A38"/>
                </a:solidFill>
              </a:rPr>
              <a:t>: </a:t>
            </a:r>
            <a:r>
              <a:rPr lang="en-US" sz="1600" dirty="0" err="1">
                <a:solidFill>
                  <a:srgbClr val="1B2A38"/>
                </a:solidFill>
              </a:rPr>
              <a:t>oko</a:t>
            </a:r>
            <a:r>
              <a:rPr lang="en-US" sz="1600" dirty="0">
                <a:solidFill>
                  <a:srgbClr val="1B2A38"/>
                </a:solidFill>
              </a:rPr>
              <a:t> 30 </a:t>
            </a:r>
            <a:r>
              <a:rPr lang="en-US" sz="1600" dirty="0" err="1">
                <a:solidFill>
                  <a:srgbClr val="1B2A38"/>
                </a:solidFill>
              </a:rPr>
              <a:t>minuta</a:t>
            </a:r>
            <a:r>
              <a:rPr lang="en-US" sz="1600" dirty="0">
                <a:solidFill>
                  <a:srgbClr val="1B2A38"/>
                </a:solidFill>
              </a:rPr>
              <a:t>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772400" y="1828800"/>
            <a:ext cx="3474720" cy="233172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772400" y="1828800"/>
            <a:ext cx="100584" cy="233172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973568" y="1965960"/>
            <a:ext cx="3154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Ton odgovora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973568" y="2304288"/>
            <a:ext cx="31546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Panel ne očekuje savršen projekt bez rizika. Očekuje PI-ja koji zna točno gdje je rizik, zašto je vrijedan i što će učiniti ako se pojavi.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685800" y="6172200"/>
            <a:ext cx="10881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30" dirty="0">
                <a:solidFill>
                  <a:srgbClr val="5C6770"/>
                </a:solidFill>
              </a:rPr>
              <a:t>Izvori: ERC Work Programme 2026; ERC video vodič "How can you prepare effectively for your ERC interview?"</a:t>
            </a:r>
            <a:endParaRPr lang="en-US" sz="730" dirty="0"/>
          </a:p>
        </p:txBody>
      </p:sp>
      <p:sp>
        <p:nvSpPr>
          <p:cNvPr id="11" name="Text 9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12" name="Text 10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INTERVJU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Struktura prezentacije projekta pred panelom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77240" y="1417320"/>
            <a:ext cx="3154680" cy="132588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7240" y="1417320"/>
            <a:ext cx="100584" cy="132588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78408" y="1554480"/>
            <a:ext cx="2834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1. Hook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78408" y="1892808"/>
            <a:ext cx="2834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Znanstveni problem i zašto je sada kritično vrijeme.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4480560" y="1417320"/>
            <a:ext cx="3154680" cy="132588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480560" y="1417320"/>
            <a:ext cx="100584" cy="132588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681728" y="1554480"/>
            <a:ext cx="2834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2. Breakthrough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4681728" y="1892808"/>
            <a:ext cx="2834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Glavna hipoteza, originalnost i što se mijenja ako projekt uspije.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8183880" y="1417320"/>
            <a:ext cx="3154680" cy="132588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183880" y="1417320"/>
            <a:ext cx="100584" cy="132588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385048" y="1554480"/>
            <a:ext cx="2834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3. Strategy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8385048" y="1892808"/>
            <a:ext cx="2834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Tri do četiri cilja; kako se međusobno zaključavaju.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777240" y="3291840"/>
            <a:ext cx="3154680" cy="132588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777240" y="3291840"/>
            <a:ext cx="100584" cy="132588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78408" y="3429000"/>
            <a:ext cx="2834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4. Risk logic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978408" y="3767328"/>
            <a:ext cx="2834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Najveći rizici, alternative i prekretnice.</a:t>
            </a:r>
            <a:endParaRPr lang="en-US" sz="1350" dirty="0"/>
          </a:p>
        </p:txBody>
      </p:sp>
      <p:sp>
        <p:nvSpPr>
          <p:cNvPr id="21" name="Shape 19"/>
          <p:cNvSpPr/>
          <p:nvPr/>
        </p:nvSpPr>
        <p:spPr>
          <a:xfrm>
            <a:off x="4480560" y="3291840"/>
            <a:ext cx="3154680" cy="132588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4480560" y="3291840"/>
            <a:ext cx="100584" cy="132588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681728" y="3429000"/>
            <a:ext cx="2834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5. PI fit</a:t>
            </a:r>
            <a:endParaRPr lang="en-US" sz="1550" dirty="0"/>
          </a:p>
        </p:txBody>
      </p:sp>
      <p:sp>
        <p:nvSpPr>
          <p:cNvPr id="24" name="Text 22"/>
          <p:cNvSpPr/>
          <p:nvPr/>
        </p:nvSpPr>
        <p:spPr>
          <a:xfrm>
            <a:off x="4681728" y="3767328"/>
            <a:ext cx="2834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Zašto ste vi i vaš tim jedinstveno pozicionirani.</a:t>
            </a:r>
            <a:endParaRPr lang="en-US" sz="1350" dirty="0"/>
          </a:p>
        </p:txBody>
      </p:sp>
      <p:sp>
        <p:nvSpPr>
          <p:cNvPr id="25" name="Shape 23"/>
          <p:cNvSpPr/>
          <p:nvPr/>
        </p:nvSpPr>
        <p:spPr>
          <a:xfrm>
            <a:off x="8183880" y="3291840"/>
            <a:ext cx="3154680" cy="132588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8183880" y="3291840"/>
            <a:ext cx="100584" cy="132588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8385048" y="3429000"/>
            <a:ext cx="2834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6. Close</a:t>
            </a:r>
            <a:endParaRPr lang="en-US" sz="1550" dirty="0"/>
          </a:p>
        </p:txBody>
      </p:sp>
      <p:sp>
        <p:nvSpPr>
          <p:cNvPr id="28" name="Text 26"/>
          <p:cNvSpPr/>
          <p:nvPr/>
        </p:nvSpPr>
        <p:spPr>
          <a:xfrm>
            <a:off x="8385048" y="3767328"/>
            <a:ext cx="2834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Jedna rečenica o budućoj granici znanja.</a:t>
            </a:r>
            <a:endParaRPr lang="en-US" sz="1350" dirty="0"/>
          </a:p>
        </p:txBody>
      </p:sp>
      <p:sp>
        <p:nvSpPr>
          <p:cNvPr id="29" name="Text 27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30" name="Text 28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INTERVJU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Najčešća pitanja evaluatora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22960" y="1463040"/>
            <a:ext cx="10698480" cy="429768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>
            <a:normAutofit/>
          </a:bodyPr>
          <a:lstStyle/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Što je točno ground-breaking u odnosu na postojeće radove?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Zašto ovo nije preširoko / preusko / inkrementalno?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Koji je najrizičniji dio i koji je plan B?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Koji preliminarni podatak najbolje podupire ključnu hipotezu?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Zašto je odabrani model ili metodologija najbolji put prema odgovoru?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Kako su resursi, ljudi i vrijeme opravdani?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Što će područje znati za pet godina ako projekt uspije?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PROGRAM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Što pokrivamo danas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1600200"/>
            <a:ext cx="502920" cy="502920"/>
          </a:xfrm>
          <a:prstGeom prst="rect">
            <a:avLst/>
          </a:prstGeom>
          <a:solidFill>
            <a:srgbClr val="27AFC4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1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481328" y="1581912"/>
            <a:ext cx="5394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B2A38"/>
                </a:solidFill>
              </a:rPr>
              <a:t>ERC-ova potpora Advanced Grants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1481328" y="1993392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5C6770"/>
                </a:solidFill>
              </a:rPr>
              <a:t>Struktura prijave, pisanje, ideja i frontier research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77240" y="3017520"/>
            <a:ext cx="502920" cy="502920"/>
          </a:xfrm>
          <a:prstGeom prst="rect">
            <a:avLst/>
          </a:prstGeom>
          <a:solidFill>
            <a:srgbClr val="27AFC4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2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1481328" y="2999232"/>
            <a:ext cx="5394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B2A38"/>
                </a:solidFill>
              </a:rPr>
              <a:t>Evaluacija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1481328" y="3410712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5C6770"/>
                </a:solidFill>
              </a:rPr>
              <a:t>Postupak, kriteriji, intervju, pitanja i pogreške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777240" y="4434840"/>
            <a:ext cx="502920" cy="502920"/>
          </a:xfrm>
          <a:prstGeom prst="rect">
            <a:avLst/>
          </a:prstGeom>
          <a:solidFill>
            <a:srgbClr val="27AFC4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3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481328" y="4416552"/>
            <a:ext cx="5394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B2A38"/>
                </a:solidFill>
              </a:rPr>
              <a:t>Iskustvo prvog hrvatskog dobitnika</a:t>
            </a:r>
            <a:endParaRPr lang="en-US" sz="2100" dirty="0"/>
          </a:p>
        </p:txBody>
      </p:sp>
      <p:sp>
        <p:nvSpPr>
          <p:cNvPr id="13" name="Text 11"/>
          <p:cNvSpPr/>
          <p:nvPr/>
        </p:nvSpPr>
        <p:spPr>
          <a:xfrm>
            <a:off x="1481328" y="4828032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5C6770"/>
                </a:solidFill>
              </a:rPr>
              <a:t>Kako je nastala dobitnička ideja i što naučiti iz procesa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8366760" y="1691640"/>
            <a:ext cx="2788920" cy="246888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8366760" y="1691640"/>
            <a:ext cx="100584" cy="246888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567928" y="1828800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Ključna poruka</a:t>
            </a:r>
            <a:endParaRPr lang="en-US" sz="1550" dirty="0"/>
          </a:p>
        </p:txBody>
      </p:sp>
      <p:sp>
        <p:nvSpPr>
          <p:cNvPr id="17" name="Text 15"/>
          <p:cNvSpPr/>
          <p:nvPr/>
        </p:nvSpPr>
        <p:spPr>
          <a:xfrm>
            <a:off x="8567928" y="2167128"/>
            <a:ext cx="2468880" cy="1874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Prijava mora uvjeriti panel da su i projekt i PI na razini ERC-ove izvrsnosti: ambiciozno, originalno i izvedivo.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1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LEKCIJE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Tipične pogreške prepoznate u ESR-</a:t>
            </a:r>
            <a:r>
              <a:rPr lang="en-US" sz="2600" b="1" dirty="0" err="1">
                <a:solidFill>
                  <a:srgbClr val="1B2A38"/>
                </a:solidFill>
              </a:rPr>
              <a:t>ima</a:t>
            </a:r>
            <a:r>
              <a:rPr lang="en-US" sz="2600" b="1" dirty="0">
                <a:solidFill>
                  <a:srgbClr val="1B2A38"/>
                </a:solidFill>
              </a:rPr>
              <a:t> (</a:t>
            </a:r>
            <a:r>
              <a:rPr lang="en-US" sz="2600" b="1" dirty="0" err="1">
                <a:solidFill>
                  <a:srgbClr val="1B2A38"/>
                </a:solidFill>
              </a:rPr>
              <a:t>evaluacijskim</a:t>
            </a:r>
            <a:r>
              <a:rPr lang="en-US" sz="2600" b="1" dirty="0">
                <a:solidFill>
                  <a:srgbClr val="1B2A38"/>
                </a:solidFill>
              </a:rPr>
              <a:t> </a:t>
            </a:r>
            <a:r>
              <a:rPr lang="en-US" sz="2600" b="1" dirty="0" err="1">
                <a:solidFill>
                  <a:srgbClr val="1B2A38"/>
                </a:solidFill>
              </a:rPr>
              <a:t>izvješćima</a:t>
            </a:r>
            <a:r>
              <a:rPr lang="en-US" sz="2600" b="1" dirty="0">
                <a:solidFill>
                  <a:srgbClr val="1B2A38"/>
                </a:solidFill>
              </a:rPr>
              <a:t>)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77240" y="1417320"/>
            <a:ext cx="5074920" cy="96012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7240" y="1417320"/>
            <a:ext cx="100584" cy="96012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78408" y="1554480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Preširok opseg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78408" y="1892808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Projekt pokriva previše teritorija; očekuju se inkrementalni, a ne probojni rezultati.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6172200" y="1417320"/>
            <a:ext cx="5074920" cy="96012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172200" y="1417320"/>
            <a:ext cx="100584" cy="96012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373368" y="1554480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Nedovoljno preliminarnih podataka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6373368" y="1892808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Hipoteza je zanimljiva, ali ključni eksperimenti nisu dovoljno potkrijepljeni.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777240" y="2788920"/>
            <a:ext cx="5074920" cy="96012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777240" y="2788920"/>
            <a:ext cx="100584" cy="96012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78408" y="2926080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Opisnost umjesto analitike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978408" y="3264408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Plan koristi state-of-the-art metode, ali ne proizvodi jasnu novu ideju ili mehanizam.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6172200" y="2788920"/>
            <a:ext cx="5074920" cy="96012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172200" y="2788920"/>
            <a:ext cx="100584" cy="96012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373368" y="2926080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Slaba translabilnost/model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6373368" y="3264408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Panel ne vidi zašto odabrani model dovoljno odgovara ciljnom fenomenu.</a:t>
            </a:r>
            <a:endParaRPr lang="en-US" sz="1350" dirty="0"/>
          </a:p>
        </p:txBody>
      </p:sp>
      <p:sp>
        <p:nvSpPr>
          <p:cNvPr id="21" name="Shape 19"/>
          <p:cNvSpPr/>
          <p:nvPr/>
        </p:nvSpPr>
        <p:spPr>
          <a:xfrm>
            <a:off x="777240" y="4160520"/>
            <a:ext cx="5074920" cy="96012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777240" y="4160520"/>
            <a:ext cx="100584" cy="96012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978408" y="4297680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Nejasni rizici</a:t>
            </a:r>
            <a:endParaRPr lang="en-US" sz="1550" dirty="0"/>
          </a:p>
        </p:txBody>
      </p:sp>
      <p:sp>
        <p:nvSpPr>
          <p:cNvPr id="24" name="Text 22"/>
          <p:cNvSpPr/>
          <p:nvPr/>
        </p:nvSpPr>
        <p:spPr>
          <a:xfrm>
            <a:off x="978408" y="4636008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Contingency plan nije dovoljno konkretan; ovisnosti među ciljevima ostaju skrivene.</a:t>
            </a:r>
            <a:endParaRPr lang="en-US" sz="1350" dirty="0"/>
          </a:p>
        </p:txBody>
      </p:sp>
      <p:sp>
        <p:nvSpPr>
          <p:cNvPr id="25" name="Text 23"/>
          <p:cNvSpPr/>
          <p:nvPr/>
        </p:nvSpPr>
        <p:spPr>
          <a:xfrm>
            <a:off x="685800" y="6172200"/>
            <a:ext cx="10881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30" dirty="0">
                <a:solidFill>
                  <a:srgbClr val="5C6770"/>
                </a:solidFill>
              </a:rPr>
              <a:t>Izvori: </a:t>
            </a:r>
            <a:r>
              <a:rPr lang="en-US" sz="730" dirty="0" err="1">
                <a:solidFill>
                  <a:srgbClr val="5C6770"/>
                </a:solidFill>
              </a:rPr>
              <a:t>arhivski</a:t>
            </a:r>
            <a:r>
              <a:rPr lang="en-US" sz="730" dirty="0">
                <a:solidFill>
                  <a:srgbClr val="5C6770"/>
                </a:solidFill>
              </a:rPr>
              <a:t> ESR </a:t>
            </a:r>
            <a:r>
              <a:rPr lang="en-US" sz="730" dirty="0" err="1">
                <a:solidFill>
                  <a:srgbClr val="5C6770"/>
                </a:solidFill>
              </a:rPr>
              <a:t>dokumenti</a:t>
            </a:r>
            <a:r>
              <a:rPr lang="en-US" sz="730" dirty="0">
                <a:solidFill>
                  <a:srgbClr val="5C6770"/>
                </a:solidFill>
              </a:rPr>
              <a:t>.</a:t>
            </a:r>
            <a:endParaRPr lang="en-US" sz="730" dirty="0"/>
          </a:p>
        </p:txBody>
      </p:sp>
      <p:sp>
        <p:nvSpPr>
          <p:cNvPr id="26" name="Text 24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27" name="Text 25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PRIPREMA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Kako se pripremiti za intervju i izbjeći pogreške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1463040"/>
            <a:ext cx="6675120" cy="429768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>
            <a:normAutofit/>
          </a:bodyPr>
          <a:lstStyle/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Napravite mapu sumnji: za svaki slabiji komentar napišite odgovor od 20 sekundi i odgovor od 60 sekundi.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Vježbajte s generalistima i specijalistima odvojeno: prvi testiraju jasnoću, drugi dubinu.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Ne učite odgovore napamet; uvježbajte logiku odlučivanja i prioritete projekta.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Vizualno pojednostavite prezentaciju: jedan slajd - jedna tvrdnja - jedan dokaz.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Budžet i resurse tretirajte kao znanstvene odluke, ne kao administrativni dodatak.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818120" y="1874520"/>
            <a:ext cx="3383280" cy="214884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818120" y="1874520"/>
            <a:ext cx="100584" cy="214884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019288" y="2011680"/>
            <a:ext cx="3063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Zadnja proba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8019288" y="2350008"/>
            <a:ext cx="30632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Nakon prezentacije publika treba moći navesti: glavno pitanje, glavni proboj, najveći rizik i zašto ste vi prava osoba.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B2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94360"/>
            <a:ext cx="6400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28C28"/>
                </a:solidFill>
              </a:rPr>
              <a:t>SEKCIJA 3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94360" y="1005840"/>
            <a:ext cx="55778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Iskustvo prvog hrvatskog dobitnika ERC Advanced Granta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594360" y="2487168"/>
            <a:ext cx="2743200" cy="0"/>
          </a:xfrm>
          <a:prstGeom prst="line">
            <a:avLst/>
          </a:prstGeom>
          <a:noFill/>
          <a:ln w="38100">
            <a:solidFill>
              <a:srgbClr val="27AFC4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2816352"/>
            <a:ext cx="53035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DDE9ED"/>
                </a:solidFill>
              </a:rPr>
              <a:t>StAdvInn kao primjer kako se ideja, track record, infrastruktura i upornost povezuju u dobitničku prijavu.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18</a:t>
            </a:r>
            <a:endParaRPr lang="en-US" sz="8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22B3447-D62B-55A0-A4C7-EEB2FCAEE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846" y="4230198"/>
            <a:ext cx="4464496" cy="199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A89377-8141-3608-FD71-9C2F863B0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350" y="822960"/>
            <a:ext cx="5980183" cy="46650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STADVINN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Kako je nastajala dobitnička ideja: od iskustva do proboja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pic>
        <p:nvPicPr>
          <p:cNvPr id="5" name="Image 0" descr="/mnt/data/jonjic_slides/page-07.png"/>
          <p:cNvPicPr>
            <a:picLocks noChangeAspect="1"/>
          </p:cNvPicPr>
          <p:nvPr/>
        </p:nvPicPr>
        <p:blipFill>
          <a:blip r:embed="rId3"/>
          <a:srcRect b="8112"/>
          <a:stretch>
            <a:fillRect/>
          </a:stretch>
        </p:blipFill>
        <p:spPr>
          <a:xfrm>
            <a:off x="2848015" y="1298822"/>
            <a:ext cx="7602271" cy="523913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9" name="Text 6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7E3DB-EB72-A01B-08CE-757831BBE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5AEBDC5-1F51-8926-4807-841AB81F2ED1}"/>
              </a:ext>
            </a:extLst>
          </p:cNvPr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STADVINN</a:t>
            </a:r>
            <a:endParaRPr lang="en-US" sz="85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8C934FE-BC48-C335-2EFF-40FA930CCB23}"/>
              </a:ext>
            </a:extLst>
          </p:cNvPr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Kako je nastajala dobitnička ideja: od iskustva do proboja</a:t>
            </a:r>
            <a:endParaRPr lang="en-US" sz="26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7E8FF95-4F85-5326-BEDB-93D351EBEBC3}"/>
              </a:ext>
            </a:extLst>
          </p:cNvPr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4C2C5865-31C9-B392-39E2-747FD3CB5301}"/>
              </a:ext>
            </a:extLst>
          </p:cNvPr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D0EF3BE9-D2F7-4A17-5C81-33B27E40B01C}"/>
              </a:ext>
            </a:extLst>
          </p:cNvPr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19</a:t>
            </a:r>
            <a:endParaRPr lang="en-US" sz="800" dirty="0"/>
          </a:p>
        </p:txBody>
      </p:sp>
      <p:pic>
        <p:nvPicPr>
          <p:cNvPr id="7" name="Picture 6" descr="erc slika 12.03.png">
            <a:extLst>
              <a:ext uri="{FF2B5EF4-FFF2-40B4-BE49-F238E27FC236}">
                <a16:creationId xmlns:a16="http://schemas.microsoft.com/office/drawing/2014/main" id="{3C960554-2CD2-30EB-4F7E-3CEDBA3226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991" y="1356337"/>
            <a:ext cx="5251715" cy="5025575"/>
          </a:xfrm>
          <a:prstGeom prst="rect">
            <a:avLst/>
          </a:prstGeom>
        </p:spPr>
      </p:pic>
      <p:sp>
        <p:nvSpPr>
          <p:cNvPr id="5" name="Text 3">
            <a:extLst>
              <a:ext uri="{FF2B5EF4-FFF2-40B4-BE49-F238E27FC236}">
                <a16:creationId xmlns:a16="http://schemas.microsoft.com/office/drawing/2014/main" id="{34E89AB3-C18B-222E-6C8A-150F6C5F2D21}"/>
              </a:ext>
            </a:extLst>
          </p:cNvPr>
          <p:cNvSpPr/>
          <p:nvPr/>
        </p:nvSpPr>
        <p:spPr>
          <a:xfrm>
            <a:off x="5715000" y="1508760"/>
            <a:ext cx="5669280" cy="388620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>
            <a:normAutofit/>
          </a:bodyPr>
          <a:lstStyle/>
          <a:p>
            <a:pPr marL="165100" indent="-165100">
              <a:buSzPct val="100000"/>
              <a:buChar char="•"/>
            </a:pPr>
            <a:r>
              <a:rPr lang="hr-HR" sz="1550" noProof="0" dirty="0">
                <a:solidFill>
                  <a:srgbClr val="1B2A38"/>
                </a:solidFill>
              </a:rPr>
              <a:t>Ideja je rasla iz dugogodišnjeg rada na </a:t>
            </a:r>
            <a:r>
              <a:rPr lang="hr-HR" sz="1550" noProof="0" dirty="0" err="1">
                <a:solidFill>
                  <a:srgbClr val="1B2A38"/>
                </a:solidFill>
              </a:rPr>
              <a:t>citomegalovirusu</a:t>
            </a:r>
            <a:r>
              <a:rPr lang="hr-HR" sz="1550" noProof="0" dirty="0">
                <a:solidFill>
                  <a:srgbClr val="1B2A38"/>
                </a:solidFill>
              </a:rPr>
              <a:t>, NK stanicama i virusnoj </a:t>
            </a:r>
            <a:r>
              <a:rPr lang="hr-HR" sz="1550" noProof="0" dirty="0" err="1">
                <a:solidFill>
                  <a:srgbClr val="1B2A38"/>
                </a:solidFill>
              </a:rPr>
              <a:t>imunoevaziji</a:t>
            </a:r>
            <a:r>
              <a:rPr lang="hr-HR" sz="1550" noProof="0" dirty="0">
                <a:solidFill>
                  <a:srgbClr val="1B2A38"/>
                </a:solidFill>
              </a:rPr>
              <a:t>.</a:t>
            </a:r>
            <a:endParaRPr lang="hr-HR" sz="1550" noProof="0" dirty="0"/>
          </a:p>
          <a:p>
            <a:pPr marL="165100" indent="-165100">
              <a:buSzPct val="100000"/>
              <a:buChar char="•"/>
            </a:pPr>
            <a:r>
              <a:rPr lang="hr-HR" sz="1550" noProof="0" dirty="0">
                <a:solidFill>
                  <a:srgbClr val="1B2A38"/>
                </a:solidFill>
              </a:rPr>
              <a:t>Ključni zaokret: korištenje </a:t>
            </a:r>
            <a:r>
              <a:rPr lang="hr-HR" sz="1550" noProof="0" dirty="0" err="1">
                <a:solidFill>
                  <a:srgbClr val="1B2A38"/>
                </a:solidFill>
              </a:rPr>
              <a:t>herpesvirusnog</a:t>
            </a:r>
            <a:r>
              <a:rPr lang="hr-HR" sz="1550" noProof="0" dirty="0">
                <a:solidFill>
                  <a:srgbClr val="1B2A38"/>
                </a:solidFill>
              </a:rPr>
              <a:t> vektora s NKG2D </a:t>
            </a:r>
            <a:r>
              <a:rPr lang="hr-HR" sz="1550" noProof="0" dirty="0" err="1">
                <a:solidFill>
                  <a:srgbClr val="1B2A38"/>
                </a:solidFill>
              </a:rPr>
              <a:t>ligandom</a:t>
            </a:r>
            <a:r>
              <a:rPr lang="hr-HR" sz="1550" noProof="0" dirty="0">
                <a:solidFill>
                  <a:srgbClr val="1B2A38"/>
                </a:solidFill>
              </a:rPr>
              <a:t> za jačanje CD8 T-staničnog odgovora.</a:t>
            </a:r>
            <a:endParaRPr lang="hr-HR" sz="1550" noProof="0" dirty="0"/>
          </a:p>
          <a:p>
            <a:pPr marL="165100" indent="-165100">
              <a:buSzPct val="100000"/>
              <a:buChar char="•"/>
            </a:pPr>
            <a:r>
              <a:rPr lang="hr-HR" sz="1550" noProof="0" dirty="0">
                <a:solidFill>
                  <a:srgbClr val="1B2A38"/>
                </a:solidFill>
              </a:rPr>
              <a:t>Panel je u dobitničkoj prijavi prepoznao potencijal za </a:t>
            </a:r>
            <a:r>
              <a:rPr lang="hr-HR" sz="1550" noProof="0" dirty="0" err="1">
                <a:solidFill>
                  <a:srgbClr val="1B2A38"/>
                </a:solidFill>
              </a:rPr>
              <a:t>ground-breaking</a:t>
            </a:r>
            <a:r>
              <a:rPr lang="hr-HR" sz="1550" noProof="0" dirty="0">
                <a:solidFill>
                  <a:srgbClr val="1B2A38"/>
                </a:solidFill>
              </a:rPr>
              <a:t> razvoj u području vakcina.</a:t>
            </a:r>
          </a:p>
          <a:p>
            <a:pPr marL="165100" indent="-165100">
              <a:buSzPct val="100000"/>
              <a:buChar char="•"/>
            </a:pPr>
            <a:r>
              <a:rPr lang="hr-HR" sz="1550" noProof="0" dirty="0">
                <a:solidFill>
                  <a:srgbClr val="1B2A38"/>
                </a:solidFill>
              </a:rPr>
              <a:t>Jaka postojeća međunarodna suradnja: cilj ERC programa je povećati znanstvenu konkurentnost Europe.</a:t>
            </a:r>
            <a:endParaRPr lang="en-GB" sz="1550" noProof="0" dirty="0">
              <a:solidFill>
                <a:srgbClr val="1B2A38"/>
              </a:solidFill>
            </a:endParaRPr>
          </a:p>
          <a:p>
            <a:pPr marL="165100" indent="-165100">
              <a:buSzPct val="100000"/>
              <a:buChar char="•"/>
            </a:pPr>
            <a:r>
              <a:rPr lang="en-GB" sz="1550" dirty="0" err="1">
                <a:solidFill>
                  <a:srgbClr val="1B2A38"/>
                </a:solidFill>
              </a:rPr>
              <a:t>Važna</a:t>
            </a:r>
            <a:r>
              <a:rPr lang="en-GB" sz="1550" dirty="0">
                <a:solidFill>
                  <a:srgbClr val="1B2A38"/>
                </a:solidFill>
              </a:rPr>
              <a:t> </a:t>
            </a:r>
            <a:r>
              <a:rPr lang="en-GB" sz="1550" dirty="0" err="1">
                <a:solidFill>
                  <a:srgbClr val="1B2A38"/>
                </a:solidFill>
              </a:rPr>
              <a:t>uloga</a:t>
            </a:r>
            <a:r>
              <a:rPr lang="en-GB" sz="1550" dirty="0">
                <a:solidFill>
                  <a:srgbClr val="1B2A38"/>
                </a:solidFill>
              </a:rPr>
              <a:t> u </a:t>
            </a:r>
            <a:r>
              <a:rPr lang="en-GB" sz="1550" dirty="0" err="1">
                <a:solidFill>
                  <a:srgbClr val="1B2A38"/>
                </a:solidFill>
              </a:rPr>
              <a:t>osnaživanju</a:t>
            </a:r>
            <a:r>
              <a:rPr lang="en-GB" sz="1550" dirty="0">
                <a:solidFill>
                  <a:srgbClr val="1B2A38"/>
                </a:solidFill>
              </a:rPr>
              <a:t> </a:t>
            </a:r>
            <a:r>
              <a:rPr lang="en-GB" sz="1550" dirty="0" err="1">
                <a:solidFill>
                  <a:srgbClr val="1B2A38"/>
                </a:solidFill>
              </a:rPr>
              <a:t>karijera</a:t>
            </a:r>
            <a:r>
              <a:rPr lang="en-GB" sz="1550" dirty="0">
                <a:solidFill>
                  <a:srgbClr val="1B2A38"/>
                </a:solidFill>
              </a:rPr>
              <a:t> </a:t>
            </a:r>
            <a:r>
              <a:rPr lang="en-GB" sz="1550" dirty="0" err="1">
                <a:solidFill>
                  <a:srgbClr val="1B2A38"/>
                </a:solidFill>
              </a:rPr>
              <a:t>mladih</a:t>
            </a:r>
            <a:r>
              <a:rPr lang="en-GB" sz="1550" dirty="0">
                <a:solidFill>
                  <a:srgbClr val="1B2A38"/>
                </a:solidFill>
              </a:rPr>
              <a:t> </a:t>
            </a:r>
            <a:r>
              <a:rPr lang="en-GB" sz="1550" dirty="0" err="1">
                <a:solidFill>
                  <a:srgbClr val="1B2A38"/>
                </a:solidFill>
              </a:rPr>
              <a:t>istraživača</a:t>
            </a:r>
            <a:r>
              <a:rPr lang="en-GB" sz="1550" dirty="0">
                <a:solidFill>
                  <a:srgbClr val="1B2A38"/>
                </a:solidFill>
              </a:rPr>
              <a:t> </a:t>
            </a:r>
            <a:r>
              <a:rPr lang="en-GB" sz="1550" dirty="0" err="1">
                <a:solidFill>
                  <a:srgbClr val="1B2A38"/>
                </a:solidFill>
              </a:rPr>
              <a:t>kroz</a:t>
            </a:r>
            <a:r>
              <a:rPr lang="en-GB" sz="1550" dirty="0">
                <a:solidFill>
                  <a:srgbClr val="1B2A38"/>
                </a:solidFill>
              </a:rPr>
              <a:t> </a:t>
            </a:r>
            <a:r>
              <a:rPr lang="en-GB" sz="1550" dirty="0" err="1">
                <a:solidFill>
                  <a:srgbClr val="1B2A38"/>
                </a:solidFill>
              </a:rPr>
              <a:t>godine</a:t>
            </a:r>
            <a:r>
              <a:rPr lang="en-GB" sz="1550" dirty="0">
                <a:solidFill>
                  <a:srgbClr val="1B2A38"/>
                </a:solidFill>
              </a:rPr>
              <a:t> rada.</a:t>
            </a:r>
            <a:endParaRPr lang="hr-HR" sz="1550" noProof="0" dirty="0">
              <a:solidFill>
                <a:srgbClr val="1B2A38"/>
              </a:solidFill>
            </a:endParaRPr>
          </a:p>
          <a:p>
            <a:pPr marL="165100" indent="-165100">
              <a:buSzPct val="100000"/>
              <a:buChar char="•"/>
            </a:pPr>
            <a:endParaRPr lang="en-US" sz="1550" dirty="0"/>
          </a:p>
        </p:txBody>
      </p:sp>
    </p:spTree>
    <p:extLst>
      <p:ext uri="{BB962C8B-B14F-4D97-AF65-F5344CB8AC3E}">
        <p14:creationId xmlns:p14="http://schemas.microsoft.com/office/powerpoint/2010/main" val="1442105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ISKUSTVO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Ključni izazovi u pripremi prijave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77240" y="1508760"/>
            <a:ext cx="5120640" cy="141732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7240" y="1508760"/>
            <a:ext cx="100584" cy="141732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78408" y="1645920"/>
            <a:ext cx="4800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Dokazati vodstvo PI-ja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78408" y="1984248"/>
            <a:ext cx="4800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Track record, </a:t>
            </a:r>
            <a:r>
              <a:rPr lang="en-US" sz="1350" dirty="0" err="1">
                <a:solidFill>
                  <a:srgbClr val="5C6770"/>
                </a:solidFill>
              </a:rPr>
              <a:t>neovisnost</a:t>
            </a:r>
            <a:r>
              <a:rPr lang="en-US" sz="1350" dirty="0">
                <a:solidFill>
                  <a:srgbClr val="5C6770"/>
                </a:solidFill>
              </a:rPr>
              <a:t>, </a:t>
            </a:r>
            <a:r>
              <a:rPr lang="en-US" sz="1350" dirty="0" err="1">
                <a:solidFill>
                  <a:srgbClr val="5C6770"/>
                </a:solidFill>
              </a:rPr>
              <a:t>međunarodne</a:t>
            </a:r>
            <a:r>
              <a:rPr lang="en-US" sz="1350" dirty="0">
                <a:solidFill>
                  <a:srgbClr val="5C6770"/>
                </a:solidFill>
              </a:rPr>
              <a:t> suradnje, mentorstvo, projekti i izgrađena infrastruktura morali su pokazati kapacitet za velik iskorak.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6172200" y="1508760"/>
            <a:ext cx="5120640" cy="141732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172200" y="1508760"/>
            <a:ext cx="100584" cy="141732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373368" y="1645920"/>
            <a:ext cx="4800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Pretvoriti biologiju u jasnu ERC priču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6373368" y="1984248"/>
            <a:ext cx="4800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 err="1">
                <a:solidFill>
                  <a:srgbClr val="5C6770"/>
                </a:solidFill>
              </a:rPr>
              <a:t>Trebalo</a:t>
            </a:r>
            <a:r>
              <a:rPr lang="en-US" sz="1350" dirty="0">
                <a:solidFill>
                  <a:srgbClr val="5C6770"/>
                </a:solidFill>
              </a:rPr>
              <a:t> je pokazati kako </a:t>
            </a:r>
            <a:r>
              <a:rPr lang="en-US" sz="1350" dirty="0" err="1">
                <a:solidFill>
                  <a:srgbClr val="5C6770"/>
                </a:solidFill>
              </a:rPr>
              <a:t>promjena</a:t>
            </a:r>
            <a:r>
              <a:rPr lang="en-US" sz="1350" dirty="0">
                <a:solidFill>
                  <a:srgbClr val="5C6770"/>
                </a:solidFill>
              </a:rPr>
              <a:t> </a:t>
            </a:r>
            <a:r>
              <a:rPr lang="en-US" sz="1350" dirty="0" err="1">
                <a:solidFill>
                  <a:srgbClr val="5C6770"/>
                </a:solidFill>
              </a:rPr>
              <a:t>urođene</a:t>
            </a:r>
            <a:r>
              <a:rPr lang="en-US" sz="1350" dirty="0">
                <a:solidFill>
                  <a:srgbClr val="5C6770"/>
                </a:solidFill>
              </a:rPr>
              <a:t> </a:t>
            </a:r>
            <a:r>
              <a:rPr lang="en-US" sz="1350" dirty="0" err="1">
                <a:solidFill>
                  <a:srgbClr val="5C6770"/>
                </a:solidFill>
              </a:rPr>
              <a:t>imunosti</a:t>
            </a:r>
            <a:r>
              <a:rPr lang="en-US" sz="1350" dirty="0">
                <a:solidFill>
                  <a:srgbClr val="5C6770"/>
                </a:solidFill>
              </a:rPr>
              <a:t> može ojačati adaptivni odgovor.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777240" y="3429000"/>
            <a:ext cx="5120640" cy="141732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777240" y="3429000"/>
            <a:ext cx="100584" cy="141732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78408" y="3566160"/>
            <a:ext cx="4800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Uskladiti ambiciju i izvedivost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978408" y="3904488"/>
            <a:ext cx="4800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Panel je pohvalio jasnu logiku, state-of-the-art metode, realistične resurse i inovativne alate.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6172200" y="3429000"/>
            <a:ext cx="5120640" cy="141732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172200" y="3429000"/>
            <a:ext cx="100584" cy="141732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373368" y="3566160"/>
            <a:ext cx="4800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Priprema nakon pozitivne evaluacije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6373368" y="3904488"/>
            <a:ext cx="4800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U </a:t>
            </a:r>
            <a:r>
              <a:rPr lang="en-US" sz="1350" dirty="0" err="1">
                <a:solidFill>
                  <a:srgbClr val="5C6770"/>
                </a:solidFill>
              </a:rPr>
              <a:t>fazi</a:t>
            </a:r>
            <a:r>
              <a:rPr lang="en-US" sz="1350" dirty="0">
                <a:solidFill>
                  <a:srgbClr val="5C6770"/>
                </a:solidFill>
              </a:rPr>
              <a:t> </a:t>
            </a:r>
            <a:r>
              <a:rPr lang="en-US" sz="1350" dirty="0" err="1">
                <a:solidFill>
                  <a:srgbClr val="5C6770"/>
                </a:solidFill>
              </a:rPr>
              <a:t>ugovaranja</a:t>
            </a:r>
            <a:r>
              <a:rPr lang="en-US" sz="1350" dirty="0">
                <a:solidFill>
                  <a:srgbClr val="5C6770"/>
                </a:solidFill>
              </a:rPr>
              <a:t> </a:t>
            </a:r>
            <a:r>
              <a:rPr lang="en-US" sz="1350" dirty="0" err="1">
                <a:solidFill>
                  <a:srgbClr val="5C6770"/>
                </a:solidFill>
              </a:rPr>
              <a:t>trebalo</a:t>
            </a:r>
            <a:r>
              <a:rPr lang="en-US" sz="1350" dirty="0">
                <a:solidFill>
                  <a:srgbClr val="5C6770"/>
                </a:solidFill>
              </a:rPr>
              <a:t> je detaljno obrazložiti budžet, napraviti manje izmjene opisa rada i riješiti etičke zahtjeve.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20</a:t>
            </a:r>
            <a:endParaRPr lang="en-US" sz="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EVALUACIJA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Iskustvo evaluacijskog procesa: što je odlučilo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pic>
        <p:nvPicPr>
          <p:cNvPr id="5" name="Image 0" descr="/mnt/data/esr_win/page-01.png"/>
          <p:cNvPicPr>
            <a:picLocks noChangeAspect="1"/>
          </p:cNvPicPr>
          <p:nvPr/>
        </p:nvPicPr>
        <p:blipFill>
          <a:blip r:embed="rId3"/>
          <a:srcRect t="33954" r="1913" b="6710"/>
          <a:stretch>
            <a:fillRect/>
          </a:stretch>
        </p:blipFill>
        <p:spPr>
          <a:xfrm>
            <a:off x="685800" y="2127380"/>
            <a:ext cx="3587620" cy="307070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709160" y="1508760"/>
            <a:ext cx="6583680" cy="397764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>
            <a:normAutofit/>
          </a:bodyPr>
          <a:lstStyle/>
          <a:p>
            <a:pPr marL="165100" indent="-165100">
              <a:buSzPct val="100000"/>
              <a:buChar char="•"/>
            </a:pPr>
            <a:r>
              <a:rPr lang="en-US" sz="1550" dirty="0">
                <a:solidFill>
                  <a:srgbClr val="1B2A38"/>
                </a:solidFill>
              </a:rPr>
              <a:t>Panel je istaknuo međunarodnu prepoznatljivost PI-ja, jasni leadership profil i izvrsnu publikacijsku produkciju.</a:t>
            </a:r>
            <a:endParaRPr lang="en-US" sz="1550" dirty="0"/>
          </a:p>
          <a:p>
            <a:pPr marL="165100" indent="-165100">
              <a:buSzPct val="100000"/>
              <a:buChar char="•"/>
            </a:pPr>
            <a:r>
              <a:rPr lang="en-US" sz="1550" dirty="0">
                <a:solidFill>
                  <a:srgbClr val="1B2A38"/>
                </a:solidFill>
              </a:rPr>
              <a:t>Projekt je imao jasnu recentnu podlogu i inovativne alate, ali i dovoljno jasan put prema velikom </a:t>
            </a:r>
            <a:r>
              <a:rPr lang="en-US" sz="1550" dirty="0" err="1">
                <a:solidFill>
                  <a:srgbClr val="1B2A38"/>
                </a:solidFill>
              </a:rPr>
              <a:t>znanstvenom</a:t>
            </a:r>
            <a:r>
              <a:rPr lang="en-US" sz="1550" dirty="0">
                <a:solidFill>
                  <a:srgbClr val="1B2A38"/>
                </a:solidFill>
              </a:rPr>
              <a:t> </a:t>
            </a:r>
            <a:r>
              <a:rPr lang="en-US" sz="1550" dirty="0" err="1">
                <a:solidFill>
                  <a:srgbClr val="1B2A38"/>
                </a:solidFill>
              </a:rPr>
              <a:t>proboju</a:t>
            </a:r>
            <a:r>
              <a:rPr lang="en-US" sz="1550" dirty="0">
                <a:solidFill>
                  <a:srgbClr val="1B2A38"/>
                </a:solidFill>
              </a:rPr>
              <a:t>.</a:t>
            </a:r>
            <a:endParaRPr lang="en-US" sz="1550" dirty="0"/>
          </a:p>
          <a:p>
            <a:pPr marL="165100" indent="-165100">
              <a:buSzPct val="100000"/>
              <a:buChar char="•"/>
            </a:pPr>
            <a:r>
              <a:rPr lang="en-US" sz="1550" dirty="0">
                <a:solidFill>
                  <a:srgbClr val="1B2A38"/>
                </a:solidFill>
              </a:rPr>
              <a:t>Pozitivni komentari spajaju tri elementa: jak </a:t>
            </a:r>
            <a:r>
              <a:rPr lang="en-US" sz="1550" dirty="0" err="1">
                <a:solidFill>
                  <a:srgbClr val="1B2A38"/>
                </a:solidFill>
              </a:rPr>
              <a:t>istraživač</a:t>
            </a:r>
            <a:r>
              <a:rPr lang="en-US" sz="1550" dirty="0">
                <a:solidFill>
                  <a:srgbClr val="1B2A38"/>
                </a:solidFill>
              </a:rPr>
              <a:t>, originalna hipoteza i uvjerljiva provedba.</a:t>
            </a:r>
            <a:endParaRPr lang="en-US" sz="1550" dirty="0"/>
          </a:p>
          <a:p>
            <a:pPr marL="165100" indent="-165100">
              <a:buSzPct val="100000"/>
              <a:buChar char="•"/>
            </a:pPr>
            <a:r>
              <a:rPr lang="en-US" sz="1550" dirty="0">
                <a:solidFill>
                  <a:srgbClr val="1B2A38"/>
                </a:solidFill>
              </a:rPr>
              <a:t>Prethodni neuspjesi pokazuju važnost učenja iz recenzija: konvencionalnost i manjak "breakthrough" potencijala moraju se sustavno popraviti.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21</a:t>
            </a:r>
            <a:endParaRPr lang="en-US" sz="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ZAKLJUČAK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Savjeti budućim prijaviteljima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22960" y="1463040"/>
            <a:ext cx="6583680" cy="438912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>
            <a:normAutofit/>
          </a:bodyPr>
          <a:lstStyle/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Počnite od znanstvene promjene koju </a:t>
            </a:r>
            <a:r>
              <a:rPr lang="en-US" sz="1600" dirty="0" err="1">
                <a:solidFill>
                  <a:srgbClr val="1B2A38"/>
                </a:solidFill>
              </a:rPr>
              <a:t>želite</a:t>
            </a:r>
            <a:r>
              <a:rPr lang="en-US" sz="1600" dirty="0">
                <a:solidFill>
                  <a:srgbClr val="1B2A38"/>
                </a:solidFill>
              </a:rPr>
              <a:t> </a:t>
            </a:r>
            <a:r>
              <a:rPr lang="en-US" sz="1600" dirty="0" err="1">
                <a:solidFill>
                  <a:srgbClr val="1B2A38"/>
                </a:solidFill>
              </a:rPr>
              <a:t>proizvesti</a:t>
            </a:r>
            <a:r>
              <a:rPr lang="en-US" sz="1600" dirty="0">
                <a:solidFill>
                  <a:srgbClr val="1B2A38"/>
                </a:solidFill>
              </a:rPr>
              <a:t>, a ne od </a:t>
            </a:r>
            <a:r>
              <a:rPr lang="en-US" sz="1600" dirty="0" err="1">
                <a:solidFill>
                  <a:srgbClr val="1B2A38"/>
                </a:solidFill>
              </a:rPr>
              <a:t>popisa</a:t>
            </a:r>
            <a:r>
              <a:rPr lang="en-US" sz="1600" dirty="0">
                <a:solidFill>
                  <a:srgbClr val="1B2A38"/>
                </a:solidFill>
              </a:rPr>
              <a:t> </a:t>
            </a:r>
            <a:r>
              <a:rPr lang="en-US" sz="1600" dirty="0" err="1">
                <a:solidFill>
                  <a:srgbClr val="1B2A38"/>
                </a:solidFill>
              </a:rPr>
              <a:t>eksperimenata</a:t>
            </a:r>
            <a:r>
              <a:rPr lang="en-US" sz="1600" dirty="0">
                <a:solidFill>
                  <a:srgbClr val="1B2A38"/>
                </a:solidFill>
              </a:rPr>
              <a:t>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Pišite za panel koji mora brzo razumjeti važnost, originalnost i rizik.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Ne skrivajte slabosti: pretvorite ih u argument o riziku, alternativama i planu odlučivanja.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Koristite track record kao dokaz kapaciteta za baš ovaj projekt.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Tražite oštre komentare rano - od kolega iz područja, izvan područja i od NCP-a.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Intervju počinje već u Part I: sve što panel zapamti u Step 1 oblikuje pitanja u Step 2.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818120" y="1874520"/>
            <a:ext cx="3429000" cy="233172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818120" y="1874520"/>
            <a:ext cx="100584" cy="233172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019288" y="2011680"/>
            <a:ext cx="3108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Jedna rečenica za ponijeti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8019288" y="2350008"/>
            <a:ext cx="310896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ERC Advanced Grant nije nagrada za prošlost, nego ulaganje u budući proboj koji samo izniman PI može uvjerljivo voditi.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22</a:t>
            </a:r>
            <a:endParaRPr lang="en-US" sz="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A68986-A01E-4B19-9E93-A38499C214F4}"/>
              </a:ext>
            </a:extLst>
          </p:cNvPr>
          <p:cNvSpPr txBox="1"/>
          <p:nvPr/>
        </p:nvSpPr>
        <p:spPr>
          <a:xfrm>
            <a:off x="3540" y="6323389"/>
            <a:ext cx="1200262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40" dirty="0">
                <a:hlinkClick r:id="rId2"/>
              </a:rPr>
              <a:t>https://academic.oup.com/microlife/article/doi/10.1093/femsml/uqag011/8539735</a:t>
            </a:r>
            <a:r>
              <a:rPr lang="en-GB" sz="1440" dirty="0"/>
              <a:t>; </a:t>
            </a:r>
            <a:r>
              <a:rPr lang="hr-HR" sz="1440" u="sng" dirty="0">
                <a:hlinkClick r:id="rId3" tooltip="https://sciencebusiness.net/news/r-d-funding/european-research-council/widening-countries-gain-ground-erc-barriers-remain"/>
              </a:rPr>
              <a:t>https://sciencebusiness.net/news/r-d-funding/european-research-council/widening-countries-gain-ground-erc-barriers-remain</a:t>
            </a:r>
            <a:endParaRPr lang="hr-HR" sz="144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DCC727-4ABF-9380-457C-FB157B3E9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95" y="1268760"/>
            <a:ext cx="11321783" cy="5054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61BBF-5B6C-5B0A-445A-C6B514ABEC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6880"/>
          <a:stretch>
            <a:fillRect/>
          </a:stretch>
        </p:blipFill>
        <p:spPr>
          <a:xfrm>
            <a:off x="5365194" y="404664"/>
            <a:ext cx="6668113" cy="2317918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5753F4B-62A8-FBD0-D8BD-A54F04BDED2F}"/>
              </a:ext>
            </a:extLst>
          </p:cNvPr>
          <p:cNvSpPr txBox="1">
            <a:spLocks/>
          </p:cNvSpPr>
          <p:nvPr/>
        </p:nvSpPr>
        <p:spPr>
          <a:xfrm>
            <a:off x="248531" y="59026"/>
            <a:ext cx="11550503" cy="2754630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Uneven access to research funding in the EU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66998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749808"/>
            <a:ext cx="63093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E6691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Provedba ERC projekata</a:t>
            </a:r>
            <a:endParaRPr lang="en-US" sz="2000" dirty="0"/>
          </a:p>
        </p:txBody>
      </p:sp>
      <p:sp>
        <p:nvSpPr>
          <p:cNvPr id="3" name="Shape 1"/>
          <p:cNvSpPr/>
          <p:nvPr/>
        </p:nvSpPr>
        <p:spPr>
          <a:xfrm>
            <a:off x="822960" y="1234440"/>
            <a:ext cx="5138928" cy="0"/>
          </a:xfrm>
          <a:prstGeom prst="line">
            <a:avLst/>
          </a:prstGeom>
          <a:noFill/>
          <a:ln w="16510">
            <a:solidFill>
              <a:srgbClr val="E6691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22960" y="1572768"/>
            <a:ext cx="4892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E6691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Ključne obveze nakon odabira projekta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850392" y="193852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1033272" y="1920240"/>
            <a:ext cx="513892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Host Institution </a:t>
            </a:r>
            <a:r>
              <a:rPr lang="en-US" sz="1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je korisnik granta: mora angažirati i ugostiti PI-ja tijekom cijelog projekta te osigurati uvjete za vođenje ERC istraživanja.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850392" y="259689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1033272" y="2578608"/>
            <a:ext cx="492861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Početak projekta: </a:t>
            </a:r>
            <a:r>
              <a:rPr lang="en-US" sz="16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 se očekuje da projekt započne unutar 6 mjeseci od poziva za pripremu Grant Agreementa.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50392" y="320040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1033272" y="3182112"/>
            <a:ext cx="492861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Kontinuirana prihvatljivost: </a:t>
            </a:r>
            <a:r>
              <a:rPr lang="en-US" sz="1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korisnik i projekt moraju ispunjavati eligibility kriterije tijekom cijele provedbe; promjene se odmah javljaju ERCEA-i.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50392" y="39136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1024128" y="3953905"/>
            <a:ext cx="53035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r-HR" sz="1400" b="1" noProof="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 je u pravilu zaposlen pri </a:t>
            </a:r>
            <a:r>
              <a:rPr lang="hr-HR" sz="1400" b="1" noProof="0" dirty="0" err="1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host</a:t>
            </a:r>
            <a:r>
              <a:rPr lang="hr-HR" sz="1400" b="1" noProof="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instituciji</a:t>
            </a:r>
            <a:r>
              <a:rPr lang="hr-HR" sz="1400" noProof="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, no uz opravdanje su moguće iznimke, npr. ako poslodavac PI-ja ne može biti </a:t>
            </a:r>
            <a:r>
              <a:rPr lang="hr-HR" sz="1400" noProof="0" dirty="0" err="1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host</a:t>
            </a:r>
            <a:r>
              <a:rPr lang="hr-HR" sz="1400" noProof="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institucija ili je PI samozaposlen; takvi se aranžmani moraju pojasniti i </a:t>
            </a:r>
            <a:r>
              <a:rPr lang="hr-HR" sz="1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odobriti tijekom pripreme ugovora ili izmjene </a:t>
            </a:r>
            <a:r>
              <a:rPr lang="hr-HR" sz="1400" dirty="0" err="1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host</a:t>
            </a:r>
            <a:r>
              <a:rPr lang="hr-HR" sz="1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institucije</a:t>
            </a:r>
            <a:endParaRPr lang="hr-HR" sz="1400" dirty="0"/>
          </a:p>
        </p:txBody>
      </p:sp>
      <p:sp>
        <p:nvSpPr>
          <p:cNvPr id="13" name="Text 11"/>
          <p:cNvSpPr/>
          <p:nvPr/>
        </p:nvSpPr>
        <p:spPr>
          <a:xfrm>
            <a:off x="850392" y="4860717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1033272" y="4718304"/>
            <a:ext cx="4617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Mjesto provedbe: </a:t>
            </a:r>
            <a:r>
              <a:rPr lang="en-US" sz="1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projekt se u načelu provodi u EU/AC; field work ili druge aktivnosti izvan EU/AC moguće su ako su nužne za znanstvene ciljeve.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822960" y="5321808"/>
            <a:ext cx="5303520" cy="502920"/>
          </a:xfrm>
          <a:prstGeom prst="roundRect">
            <a:avLst>
              <a:gd name="adj" fmla="val 7273"/>
            </a:avLst>
          </a:prstGeom>
          <a:solidFill>
            <a:srgbClr val="FFFFFF">
              <a:alpha val="0"/>
            </a:srgbClr>
          </a:solidFill>
          <a:ln w="17780">
            <a:solidFill>
              <a:srgbClr val="E6691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24128" y="5504688"/>
            <a:ext cx="489204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b="1" i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Važno: time commitment se prati; odstupanja mogu dovesti do mjera, uključujući smanjenje, suspenziju ili raskid granta.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419088" y="1490472"/>
            <a:ext cx="4709160" cy="4709160"/>
          </a:xfrm>
          <a:prstGeom prst="roundRect">
            <a:avLst>
              <a:gd name="adj" fmla="val 1165"/>
            </a:avLst>
          </a:prstGeom>
          <a:solidFill>
            <a:srgbClr val="FFFFFF">
              <a:alpha val="0"/>
            </a:srgbClr>
          </a:solidFill>
          <a:ln w="17780">
            <a:solidFill>
              <a:srgbClr val="E66912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419088" y="1490472"/>
            <a:ext cx="4709160" cy="457200"/>
          </a:xfrm>
          <a:prstGeom prst="rect">
            <a:avLst/>
          </a:prstGeom>
          <a:solidFill>
            <a:srgbClr val="E66912"/>
          </a:solidFill>
          <a:ln w="12700">
            <a:solidFill>
              <a:srgbClr val="E6691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583680" y="1645920"/>
            <a:ext cx="4389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Financiranje i obveze tijekom provedbe</a:t>
            </a:r>
            <a:endParaRPr lang="en-US" sz="1520" dirty="0"/>
          </a:p>
        </p:txBody>
      </p:sp>
      <p:sp>
        <p:nvSpPr>
          <p:cNvPr id="20" name="Shape 18"/>
          <p:cNvSpPr/>
          <p:nvPr/>
        </p:nvSpPr>
        <p:spPr>
          <a:xfrm>
            <a:off x="6547104" y="2121408"/>
            <a:ext cx="4315968" cy="676656"/>
          </a:xfrm>
          <a:prstGeom prst="rect">
            <a:avLst/>
          </a:prstGeom>
          <a:solidFill>
            <a:srgbClr val="FFFFFF"/>
          </a:solidFill>
          <a:ln w="7620">
            <a:solidFill>
              <a:srgbClr val="F0C9B2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656832" y="2304288"/>
            <a:ext cx="13533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40" b="1" dirty="0">
                <a:solidFill>
                  <a:srgbClr val="E6691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Lump sum (AdG)</a:t>
            </a:r>
            <a:endParaRPr lang="en-US" sz="1240" dirty="0"/>
          </a:p>
        </p:txBody>
      </p:sp>
      <p:sp>
        <p:nvSpPr>
          <p:cNvPr id="22" name="Text 20"/>
          <p:cNvSpPr/>
          <p:nvPr/>
        </p:nvSpPr>
        <p:spPr>
          <a:xfrm>
            <a:off x="8065008" y="2231136"/>
            <a:ext cx="263347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08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fleksibilnost korištenja sredstava ako se projekt provodi kako je dogovoreno; isplata prema obavljenom i prijavljenom radu</a:t>
            </a:r>
            <a:endParaRPr lang="en-US" sz="1080" dirty="0"/>
          </a:p>
        </p:txBody>
      </p:sp>
      <p:sp>
        <p:nvSpPr>
          <p:cNvPr id="23" name="Shape 21"/>
          <p:cNvSpPr/>
          <p:nvPr/>
        </p:nvSpPr>
        <p:spPr>
          <a:xfrm>
            <a:off x="6547104" y="2871216"/>
            <a:ext cx="4315968" cy="676656"/>
          </a:xfrm>
          <a:prstGeom prst="rect">
            <a:avLst/>
          </a:prstGeom>
          <a:solidFill>
            <a:srgbClr val="F6EDE6"/>
          </a:solidFill>
          <a:ln w="7620">
            <a:solidFill>
              <a:srgbClr val="F0C9B2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656832" y="3054096"/>
            <a:ext cx="13533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4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Oprema i imovina</a:t>
            </a:r>
            <a:endParaRPr lang="en-US" sz="1240" dirty="0"/>
          </a:p>
        </p:txBody>
      </p:sp>
      <p:sp>
        <p:nvSpPr>
          <p:cNvPr id="25" name="Text 23"/>
          <p:cNvSpPr/>
          <p:nvPr/>
        </p:nvSpPr>
        <p:spPr>
          <a:xfrm>
            <a:off x="8065008" y="2980944"/>
            <a:ext cx="263347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08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 pravilu kroz amortizaciju; iznimno kao puni kapitalizirani trošak ako je nužno i jasno opravdano</a:t>
            </a:r>
            <a:endParaRPr lang="en-US" sz="1080" dirty="0"/>
          </a:p>
        </p:txBody>
      </p:sp>
      <p:sp>
        <p:nvSpPr>
          <p:cNvPr id="26" name="Shape 24"/>
          <p:cNvSpPr/>
          <p:nvPr/>
        </p:nvSpPr>
        <p:spPr>
          <a:xfrm>
            <a:off x="6547104" y="3621024"/>
            <a:ext cx="4315968" cy="676656"/>
          </a:xfrm>
          <a:prstGeom prst="rect">
            <a:avLst/>
          </a:prstGeom>
          <a:solidFill>
            <a:srgbClr val="FFFFFF"/>
          </a:solidFill>
          <a:ln w="7620">
            <a:solidFill>
              <a:srgbClr val="F0C9B2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656832" y="3803904"/>
            <a:ext cx="13533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4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Gender balance</a:t>
            </a:r>
            <a:endParaRPr lang="en-US" sz="1240" dirty="0"/>
          </a:p>
        </p:txBody>
      </p:sp>
      <p:sp>
        <p:nvSpPr>
          <p:cNvPr id="28" name="Text 26"/>
          <p:cNvSpPr/>
          <p:nvPr/>
        </p:nvSpPr>
        <p:spPr>
          <a:xfrm>
            <a:off x="8065008" y="3730752"/>
            <a:ext cx="263347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08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promicati jednake mogućnosti i ravnotežu u timu; razmotriti relevantnost sex/gender analize u istraživanju</a:t>
            </a:r>
            <a:endParaRPr lang="en-US" sz="1080" dirty="0"/>
          </a:p>
        </p:txBody>
      </p:sp>
      <p:sp>
        <p:nvSpPr>
          <p:cNvPr id="29" name="Shape 27"/>
          <p:cNvSpPr/>
          <p:nvPr/>
        </p:nvSpPr>
        <p:spPr>
          <a:xfrm>
            <a:off x="6547104" y="4370832"/>
            <a:ext cx="4315968" cy="676656"/>
          </a:xfrm>
          <a:prstGeom prst="rect">
            <a:avLst/>
          </a:prstGeom>
          <a:solidFill>
            <a:srgbClr val="F6EDE6"/>
          </a:solidFill>
          <a:ln w="7620">
            <a:solidFill>
              <a:srgbClr val="F0C9B2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656832" y="4553712"/>
            <a:ext cx="13533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4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Open Science</a:t>
            </a:r>
            <a:endParaRPr lang="en-US" sz="1240" dirty="0"/>
          </a:p>
        </p:txBody>
      </p:sp>
      <p:sp>
        <p:nvSpPr>
          <p:cNvPr id="31" name="Text 29"/>
          <p:cNvSpPr/>
          <p:nvPr/>
        </p:nvSpPr>
        <p:spPr>
          <a:xfrm>
            <a:off x="8065008" y="4480560"/>
            <a:ext cx="263347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08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neposredan otvoreni pristup publikacijama; DMP u prvih 6 mjeseci; FAIR podaci – “as open as possible, as closed as necessary”</a:t>
            </a:r>
            <a:endParaRPr lang="en-US" sz="1080" dirty="0"/>
          </a:p>
        </p:txBody>
      </p:sp>
      <p:sp>
        <p:nvSpPr>
          <p:cNvPr id="32" name="Shape 30"/>
          <p:cNvSpPr/>
          <p:nvPr/>
        </p:nvSpPr>
        <p:spPr>
          <a:xfrm>
            <a:off x="6547104" y="5120640"/>
            <a:ext cx="4315968" cy="676656"/>
          </a:xfrm>
          <a:prstGeom prst="rect">
            <a:avLst/>
          </a:prstGeom>
          <a:solidFill>
            <a:srgbClr val="FFFFFF"/>
          </a:solidFill>
          <a:ln w="7620">
            <a:solidFill>
              <a:srgbClr val="F0C9B2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6656832" y="5303520"/>
            <a:ext cx="13533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4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IPR</a:t>
            </a:r>
            <a:endParaRPr lang="en-US" sz="1240" dirty="0"/>
          </a:p>
        </p:txBody>
      </p:sp>
      <p:sp>
        <p:nvSpPr>
          <p:cNvPr id="34" name="Text 32"/>
          <p:cNvSpPr/>
          <p:nvPr/>
        </p:nvSpPr>
        <p:spPr>
          <a:xfrm>
            <a:off x="8065008" y="5230368"/>
            <a:ext cx="263347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08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 4 godine nakon projekta mogući prigovori na prijenos vlasništva ili ekskluzivno licenciranje rezultata</a:t>
            </a:r>
            <a:endParaRPr lang="en-US" sz="1080" dirty="0"/>
          </a:p>
        </p:txBody>
      </p:sp>
      <p:sp>
        <p:nvSpPr>
          <p:cNvPr id="35" name="Text 33"/>
          <p:cNvSpPr/>
          <p:nvPr/>
        </p:nvSpPr>
        <p:spPr>
          <a:xfrm>
            <a:off x="822960" y="6336792"/>
            <a:ext cx="6126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8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Izvor: ERC Work Programme 2026, sekcija 1.7 Grant Award, Funding, and Management</a:t>
            </a:r>
            <a:endParaRPr lang="en-US" sz="880" dirty="0"/>
          </a:p>
        </p:txBody>
      </p:sp>
      <p:sp>
        <p:nvSpPr>
          <p:cNvPr id="37" name="Text 35"/>
          <p:cNvSpPr/>
          <p:nvPr/>
        </p:nvSpPr>
        <p:spPr>
          <a:xfrm>
            <a:off x="11475720" y="6419088"/>
            <a:ext cx="1828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POZIV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ERC Advanced Grant 2026: okvir poziva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1481328"/>
            <a:ext cx="4754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7AFC4"/>
                </a:solidFill>
              </a:rPr>
              <a:t>Otvaranje poziva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777240" y="1755648"/>
            <a:ext cx="46634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B2A38"/>
                </a:solidFill>
              </a:rPr>
              <a:t>28. 05. 2026.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777240" y="2322576"/>
            <a:ext cx="4572000" cy="0"/>
          </a:xfrm>
          <a:prstGeom prst="line">
            <a:avLst/>
          </a:prstGeom>
          <a:noFill/>
          <a:ln w="12700">
            <a:solidFill>
              <a:srgbClr val="D3E9E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080760" y="1481328"/>
            <a:ext cx="4754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7AFC4"/>
                </a:solidFill>
              </a:rPr>
              <a:t>Rok za prijavu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6080760" y="1755648"/>
            <a:ext cx="46634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B2A38"/>
                </a:solidFill>
              </a:rPr>
              <a:t>27. 08. 2026.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6080760" y="2322576"/>
            <a:ext cx="4572000" cy="0"/>
          </a:xfrm>
          <a:prstGeom prst="line">
            <a:avLst/>
          </a:prstGeom>
          <a:noFill/>
          <a:ln w="12700">
            <a:solidFill>
              <a:srgbClr val="D3E9E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77240" y="2624328"/>
            <a:ext cx="4754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7AFC4"/>
                </a:solidFill>
              </a:rPr>
              <a:t>Maksimalno financiranje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777240" y="2898648"/>
            <a:ext cx="46634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B2A38"/>
                </a:solidFill>
              </a:rPr>
              <a:t>do 2,5 mil. EUR* / 5 godina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777240" y="3465576"/>
            <a:ext cx="4572000" cy="0"/>
          </a:xfrm>
          <a:prstGeom prst="line">
            <a:avLst/>
          </a:prstGeom>
          <a:noFill/>
          <a:ln w="12700">
            <a:solidFill>
              <a:srgbClr val="D3E9E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080760" y="2624328"/>
            <a:ext cx="4754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7AFC4"/>
                </a:solidFill>
              </a:rPr>
              <a:t>Dodatno financiranje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6080760" y="2898648"/>
            <a:ext cx="46634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B2A38"/>
                </a:solidFill>
              </a:rPr>
              <a:t>do 1 mil. EUR; do 2 mil. EUR za dolazak iz treće zemlje</a:t>
            </a:r>
            <a:endParaRPr lang="en-US" sz="2000" dirty="0"/>
          </a:p>
        </p:txBody>
      </p:sp>
      <p:sp>
        <p:nvSpPr>
          <p:cNvPr id="16" name="Shape 14"/>
          <p:cNvSpPr/>
          <p:nvPr/>
        </p:nvSpPr>
        <p:spPr>
          <a:xfrm>
            <a:off x="6080760" y="3465576"/>
            <a:ext cx="4572000" cy="0"/>
          </a:xfrm>
          <a:prstGeom prst="line">
            <a:avLst/>
          </a:prstGeom>
          <a:noFill/>
          <a:ln w="12700">
            <a:solidFill>
              <a:srgbClr val="D3E9E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77240" y="3767328"/>
            <a:ext cx="4754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7AFC4"/>
                </a:solidFill>
              </a:rPr>
              <a:t>Model financiranja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777240" y="4041648"/>
            <a:ext cx="46634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B2A38"/>
                </a:solidFill>
              </a:rPr>
              <a:t>lump sum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777240" y="4608576"/>
            <a:ext cx="4572000" cy="0"/>
          </a:xfrm>
          <a:prstGeom prst="line">
            <a:avLst/>
          </a:prstGeom>
          <a:noFill/>
          <a:ln w="12700">
            <a:solidFill>
              <a:srgbClr val="D3E9E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080760" y="3767328"/>
            <a:ext cx="4754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7AFC4"/>
                </a:solidFill>
              </a:rPr>
              <a:t>Minimalni angažman PI-ja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6080760" y="4041648"/>
            <a:ext cx="46634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B2A38"/>
                </a:solidFill>
              </a:rPr>
              <a:t>30% na projektu; 50% u EU/AC</a:t>
            </a:r>
            <a:endParaRPr lang="en-US" sz="2000" dirty="0"/>
          </a:p>
        </p:txBody>
      </p:sp>
      <p:sp>
        <p:nvSpPr>
          <p:cNvPr id="22" name="Shape 20"/>
          <p:cNvSpPr/>
          <p:nvPr/>
        </p:nvSpPr>
        <p:spPr>
          <a:xfrm>
            <a:off x="6080760" y="4608576"/>
            <a:ext cx="4572000" cy="0"/>
          </a:xfrm>
          <a:prstGeom prst="line">
            <a:avLst/>
          </a:prstGeom>
          <a:noFill/>
          <a:ln w="12700">
            <a:solidFill>
              <a:srgbClr val="D3E9E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40664" y="4885965"/>
            <a:ext cx="10533888" cy="502920"/>
          </a:xfrm>
          <a:prstGeom prst="rect">
            <a:avLst/>
          </a:prstGeom>
          <a:solidFill>
            <a:srgbClr val="27AFC4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hr-HR" sz="1800" b="1" noProof="0" dirty="0" err="1">
                <a:solidFill>
                  <a:srgbClr val="FFFFFF"/>
                </a:solidFill>
              </a:rPr>
              <a:t>Bottom-up</a:t>
            </a:r>
            <a:r>
              <a:rPr lang="hr-HR" sz="1800" b="1" noProof="0" dirty="0">
                <a:solidFill>
                  <a:srgbClr val="FFFFFF"/>
                </a:solidFill>
              </a:rPr>
              <a:t> financiranje u svim znanstvenim područjima. Samo izvrsnost odlučuje. Prenosivi ugovor.</a:t>
            </a:r>
            <a:endParaRPr lang="hr-HR" sz="1800" noProof="0" dirty="0"/>
          </a:p>
        </p:txBody>
      </p:sp>
      <p:sp>
        <p:nvSpPr>
          <p:cNvPr id="24" name="Text 22"/>
          <p:cNvSpPr/>
          <p:nvPr/>
        </p:nvSpPr>
        <p:spPr>
          <a:xfrm>
            <a:off x="685800" y="6172200"/>
            <a:ext cx="10881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30" dirty="0">
                <a:solidFill>
                  <a:srgbClr val="5C6770"/>
                </a:solidFill>
              </a:rPr>
              <a:t>Izvori: ERC Work Programme 2026; službena stranica ERC Advanced Grant.</a:t>
            </a:r>
            <a:endParaRPr lang="en-US" sz="730" dirty="0"/>
          </a:p>
        </p:txBody>
      </p:sp>
      <p:sp>
        <p:nvSpPr>
          <p:cNvPr id="25" name="Text 23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26" name="Text 24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2</a:t>
            </a:r>
            <a:endParaRPr 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45FD64-C22F-5D4E-F9E7-4A89508A2A97}"/>
              </a:ext>
            </a:extLst>
          </p:cNvPr>
          <p:cNvSpPr txBox="1"/>
          <p:nvPr/>
        </p:nvSpPr>
        <p:spPr>
          <a:xfrm>
            <a:off x="685800" y="5642043"/>
            <a:ext cx="1014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</a:t>
            </a:r>
            <a:r>
              <a:rPr lang="hr-HR" sz="1200" noProof="0" dirty="0"/>
              <a:t>pro rata </a:t>
            </a:r>
            <a:r>
              <a:rPr lang="hr-HR" sz="1200" noProof="0" dirty="0" err="1"/>
              <a:t>temporis</a:t>
            </a:r>
            <a:r>
              <a:rPr lang="hr-HR" sz="1200" noProof="0" dirty="0"/>
              <a:t> = zatraženi iznos ovisi o vremenu trajanja projekata; navedeno se ne odnosi na dodatno financiranje </a:t>
            </a:r>
            <a:endParaRPr lang="hr-HR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94360" y="411480"/>
            <a:ext cx="6858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1D2733"/>
                </a:solidFill>
                <a:latin typeface="Aptos" pitchFamily="34" charset="0"/>
                <a:ea typeface="Aptos Display" pitchFamily="34" charset="-122"/>
                <a:cs typeface="Aptos Display" pitchFamily="34" charset="-120"/>
              </a:rPr>
              <a:t>NEPRIHVATLJIVI TROŠKOVI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26680" y="502920"/>
            <a:ext cx="3611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i="1" dirty="0" err="1">
                <a:solidFill>
                  <a:srgbClr val="6C74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Primjeri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594360" y="1005840"/>
            <a:ext cx="11018520" cy="0"/>
          </a:xfrm>
          <a:prstGeom prst="line">
            <a:avLst/>
          </a:prstGeom>
          <a:noFill/>
          <a:ln w="12700">
            <a:solidFill>
              <a:srgbClr val="D9DEE6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777240" y="1417320"/>
            <a:ext cx="516636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5E9F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978408" y="1572768"/>
            <a:ext cx="29260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549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×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399032" y="1536192"/>
            <a:ext cx="4315968" cy="51206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530" b="1" dirty="0">
                <a:solidFill>
                  <a:srgbClr val="1D27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PDV ako je </a:t>
            </a:r>
            <a:r>
              <a:rPr lang="en-US" sz="1530" b="1" dirty="0" err="1">
                <a:solidFill>
                  <a:srgbClr val="1D27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povrativ</a:t>
            </a:r>
            <a:endParaRPr lang="en-US" sz="1530" dirty="0"/>
          </a:p>
        </p:txBody>
      </p:sp>
      <p:sp>
        <p:nvSpPr>
          <p:cNvPr id="9" name="Shape 7"/>
          <p:cNvSpPr/>
          <p:nvPr/>
        </p:nvSpPr>
        <p:spPr>
          <a:xfrm>
            <a:off x="777240" y="2276856"/>
            <a:ext cx="516636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5E9F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/>
          <p:cNvSpPr/>
          <p:nvPr/>
        </p:nvSpPr>
        <p:spPr>
          <a:xfrm>
            <a:off x="978408" y="2432304"/>
            <a:ext cx="29260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549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×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399032" y="2395728"/>
            <a:ext cx="4315968" cy="51206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530" b="1" dirty="0">
                <a:solidFill>
                  <a:srgbClr val="1D27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Troškovi revizije (potvrda o financijskim izvještajima)</a:t>
            </a:r>
            <a:endParaRPr lang="en-US" sz="1530" dirty="0"/>
          </a:p>
        </p:txBody>
      </p:sp>
      <p:sp>
        <p:nvSpPr>
          <p:cNvPr id="12" name="Shape 10"/>
          <p:cNvSpPr/>
          <p:nvPr/>
        </p:nvSpPr>
        <p:spPr>
          <a:xfrm>
            <a:off x="777240" y="3136392"/>
            <a:ext cx="516636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5E9F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978408" y="3291840"/>
            <a:ext cx="29260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549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×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1399032" y="3255264"/>
            <a:ext cx="4315968" cy="51206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530" b="1" dirty="0">
                <a:solidFill>
                  <a:srgbClr val="1D27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Amortizacija opreme nakon završetka trajanja projekta</a:t>
            </a:r>
            <a:endParaRPr lang="en-US" sz="1530" dirty="0"/>
          </a:p>
        </p:txBody>
      </p:sp>
      <p:sp>
        <p:nvSpPr>
          <p:cNvPr id="15" name="Shape 13"/>
          <p:cNvSpPr/>
          <p:nvPr/>
        </p:nvSpPr>
        <p:spPr>
          <a:xfrm>
            <a:off x="777240" y="3995928"/>
            <a:ext cx="5166360" cy="786384"/>
          </a:xfrm>
          <a:prstGeom prst="roundRect">
            <a:avLst>
              <a:gd name="adj" fmla="val 9302"/>
            </a:avLst>
          </a:prstGeom>
          <a:solidFill>
            <a:srgbClr val="FFFFFF"/>
          </a:solidFill>
          <a:ln w="12700">
            <a:solidFill>
              <a:srgbClr val="E5E9F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Text 14"/>
          <p:cNvSpPr/>
          <p:nvPr/>
        </p:nvSpPr>
        <p:spPr>
          <a:xfrm>
            <a:off x="978408" y="4151376"/>
            <a:ext cx="29260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549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×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1399032" y="4114800"/>
            <a:ext cx="4315968" cy="6400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450" b="1" dirty="0">
                <a:solidFill>
                  <a:srgbClr val="1D27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Uredski materijal i oprema (stolovi, stolice, klima-uređaj, olovke, papir, pisač itd.)</a:t>
            </a:r>
            <a:endParaRPr lang="en-US" sz="1530" dirty="0"/>
          </a:p>
        </p:txBody>
      </p:sp>
      <p:sp>
        <p:nvSpPr>
          <p:cNvPr id="18" name="Shape 16"/>
          <p:cNvSpPr/>
          <p:nvPr/>
        </p:nvSpPr>
        <p:spPr>
          <a:xfrm>
            <a:off x="6263640" y="1417320"/>
            <a:ext cx="516636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5E9F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9" name="Text 17"/>
          <p:cNvSpPr/>
          <p:nvPr/>
        </p:nvSpPr>
        <p:spPr>
          <a:xfrm>
            <a:off x="6464808" y="1572768"/>
            <a:ext cx="29260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549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×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6885432" y="1536192"/>
            <a:ext cx="4315968" cy="51206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530" b="1" dirty="0">
                <a:solidFill>
                  <a:srgbClr val="1D27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Otkup nastavnih obveza</a:t>
            </a:r>
            <a:endParaRPr lang="en-US" sz="1530" dirty="0"/>
          </a:p>
        </p:txBody>
      </p:sp>
      <p:sp>
        <p:nvSpPr>
          <p:cNvPr id="21" name="Shape 19"/>
          <p:cNvSpPr/>
          <p:nvPr/>
        </p:nvSpPr>
        <p:spPr>
          <a:xfrm>
            <a:off x="6263640" y="2276856"/>
            <a:ext cx="516636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5E9F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Text 20"/>
          <p:cNvSpPr/>
          <p:nvPr/>
        </p:nvSpPr>
        <p:spPr>
          <a:xfrm>
            <a:off x="6464808" y="2432304"/>
            <a:ext cx="29260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549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×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6885432" y="2395728"/>
            <a:ext cx="4315968" cy="51206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450" b="1" dirty="0">
                <a:solidFill>
                  <a:srgbClr val="1D27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Troškovi preseljenja (putne karte za članove obitelji, preseljenje namještaja, skladištenje)</a:t>
            </a:r>
            <a:endParaRPr lang="en-US" sz="1530" dirty="0"/>
          </a:p>
        </p:txBody>
      </p:sp>
      <p:sp>
        <p:nvSpPr>
          <p:cNvPr id="24" name="Shape 22"/>
          <p:cNvSpPr/>
          <p:nvPr/>
        </p:nvSpPr>
        <p:spPr>
          <a:xfrm>
            <a:off x="6263640" y="3136392"/>
            <a:ext cx="516636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5E9F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5" name="Text 23"/>
          <p:cNvSpPr/>
          <p:nvPr/>
        </p:nvSpPr>
        <p:spPr>
          <a:xfrm>
            <a:off x="6464808" y="3291840"/>
            <a:ext cx="29260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549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×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6885432" y="3255264"/>
            <a:ext cx="4315968" cy="51206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450" b="1" dirty="0">
                <a:solidFill>
                  <a:srgbClr val="1D27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Troškovi retreat aktivnosti (team building usmjeren na upravljačke vještine ili jačanje tima)</a:t>
            </a:r>
            <a:endParaRPr lang="en-US" sz="1530" dirty="0"/>
          </a:p>
        </p:txBody>
      </p:sp>
      <p:sp>
        <p:nvSpPr>
          <p:cNvPr id="27" name="Shape 25"/>
          <p:cNvSpPr/>
          <p:nvPr/>
        </p:nvSpPr>
        <p:spPr>
          <a:xfrm>
            <a:off x="6263640" y="3995928"/>
            <a:ext cx="5166360" cy="786384"/>
          </a:xfrm>
          <a:prstGeom prst="roundRect">
            <a:avLst>
              <a:gd name="adj" fmla="val 9302"/>
            </a:avLst>
          </a:prstGeom>
          <a:solidFill>
            <a:srgbClr val="FFFFFF"/>
          </a:solidFill>
          <a:ln w="12700">
            <a:solidFill>
              <a:srgbClr val="E5E9F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8" name="Text 26"/>
          <p:cNvSpPr/>
          <p:nvPr/>
        </p:nvSpPr>
        <p:spPr>
          <a:xfrm>
            <a:off x="6464808" y="4151376"/>
            <a:ext cx="29260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549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×</a:t>
            </a:r>
            <a:endParaRPr lang="en-US" sz="1800" dirty="0"/>
          </a:p>
        </p:txBody>
      </p:sp>
      <p:sp>
        <p:nvSpPr>
          <p:cNvPr id="29" name="Text 27"/>
          <p:cNvSpPr/>
          <p:nvPr/>
        </p:nvSpPr>
        <p:spPr>
          <a:xfrm>
            <a:off x="6885432" y="4114800"/>
            <a:ext cx="4315968" cy="6400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450" b="1" dirty="0">
                <a:solidFill>
                  <a:srgbClr val="1D27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Akademske pristojbe (PhD fees) kada vrijednost oslobođenja od plaćanja nije uključena u studentski ugovor kao dio plaće</a:t>
            </a:r>
            <a:endParaRPr lang="en-US" sz="1530" dirty="0"/>
          </a:p>
        </p:txBody>
      </p:sp>
      <p:sp>
        <p:nvSpPr>
          <p:cNvPr id="30" name="Shape 28"/>
          <p:cNvSpPr/>
          <p:nvPr/>
        </p:nvSpPr>
        <p:spPr>
          <a:xfrm>
            <a:off x="777240" y="5989320"/>
            <a:ext cx="10652760" cy="475488"/>
          </a:xfrm>
          <a:prstGeom prst="roundRect">
            <a:avLst>
              <a:gd name="adj" fmla="val 15385"/>
            </a:avLst>
          </a:prstGeom>
          <a:solidFill>
            <a:srgbClr val="FFF4E8"/>
          </a:solidFill>
          <a:ln w="12700">
            <a:solidFill>
              <a:srgbClr val="F5C08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1" name="Text 29"/>
          <p:cNvSpPr/>
          <p:nvPr/>
        </p:nvSpPr>
        <p:spPr>
          <a:xfrm>
            <a:off x="1005840" y="6126480"/>
            <a:ext cx="10195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i="1" dirty="0">
                <a:solidFill>
                  <a:srgbClr val="5B3A1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Ako postoji dvojba, </a:t>
            </a:r>
            <a:r>
              <a:rPr lang="en-US" sz="1550" i="1">
                <a:solidFill>
                  <a:srgbClr val="5B3A1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provjerite </a:t>
            </a:r>
            <a:r>
              <a:rPr lang="en-US" sz="1550" i="1" dirty="0">
                <a:solidFill>
                  <a:srgbClr val="5B3A1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trošak prije uključivanja u ERC proračun.</a:t>
            </a:r>
            <a:endParaRPr lang="en-US" sz="125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IZVORI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Korišteni izvori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1508760"/>
            <a:ext cx="10515600" cy="347472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>
            <a:normAutofit/>
          </a:bodyPr>
          <a:lstStyle/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ERC Work Programme 2026 - dijelovi o Advanced Grant pozivu, strukturi prijave i evaluaciji.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Službena stranica ERC Advanced Grant i ERC video vodiči o pisanju prijave, evaluaciji i intervjuu.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 err="1">
                <a:solidFill>
                  <a:srgbClr val="1B2A38"/>
                </a:solidFill>
              </a:rPr>
              <a:t>Arhivski</a:t>
            </a:r>
            <a:r>
              <a:rPr lang="en-US" sz="1600" dirty="0">
                <a:solidFill>
                  <a:srgbClr val="1B2A38"/>
                </a:solidFill>
              </a:rPr>
              <a:t> ESR dokumenti - izdvojeni negativni komentari i lekcije za izbjegavanje </a:t>
            </a:r>
            <a:r>
              <a:rPr lang="en-US" sz="1600" dirty="0" err="1">
                <a:solidFill>
                  <a:srgbClr val="1B2A38"/>
                </a:solidFill>
              </a:rPr>
              <a:t>tipičnih</a:t>
            </a:r>
            <a:r>
              <a:rPr lang="en-US" sz="1600" dirty="0">
                <a:solidFill>
                  <a:srgbClr val="1B2A38"/>
                </a:solidFill>
              </a:rPr>
              <a:t> </a:t>
            </a:r>
            <a:r>
              <a:rPr lang="en-US" sz="1600" dirty="0" err="1">
                <a:solidFill>
                  <a:srgbClr val="1B2A38"/>
                </a:solidFill>
              </a:rPr>
              <a:t>pogrešaka</a:t>
            </a:r>
            <a:r>
              <a:rPr lang="en-US" sz="1600" dirty="0">
                <a:solidFill>
                  <a:srgbClr val="1B2A38"/>
                </a:solidFill>
              </a:rPr>
              <a:t>.</a:t>
            </a:r>
          </a:p>
        </p:txBody>
      </p:sp>
      <p:sp>
        <p:nvSpPr>
          <p:cNvPr id="8" name="Text 4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9" name="Text 5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23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31089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28C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FINANCIRANJE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66928" y="658368"/>
            <a:ext cx="8961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F2D3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Specifičnosti lump sum financiranja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566928" y="1115568"/>
            <a:ext cx="8961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2D3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za ERC Advanced Grant 2026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94360" y="1481328"/>
            <a:ext cx="10972800" cy="0"/>
          </a:xfrm>
          <a:prstGeom prst="line">
            <a:avLst/>
          </a:prstGeom>
          <a:noFill/>
          <a:ln w="17780">
            <a:solidFill>
              <a:srgbClr val="27AFC4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7240" y="1792224"/>
            <a:ext cx="5166360" cy="1225296"/>
          </a:xfrm>
          <a:prstGeom prst="roundRect">
            <a:avLst>
              <a:gd name="adj" fmla="val 5970"/>
            </a:avLst>
          </a:prstGeom>
          <a:solidFill>
            <a:srgbClr val="F5F8FA"/>
          </a:solidFill>
          <a:ln w="15240">
            <a:solidFill>
              <a:srgbClr val="27AFC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77240" y="1792224"/>
            <a:ext cx="82296" cy="1225296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>
                <a:alpha val="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87552" y="1920240"/>
            <a:ext cx="4846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1F2D3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Model financiranja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987552" y="2276856"/>
            <a:ext cx="478231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210" b="1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21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Advanced Grant 2026 dodjeljuje se kao jedan paušalni iznos za cijeli projekt.
</a:t>
            </a:r>
            <a:r>
              <a:rPr lang="en-US" sz="1210" b="1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21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Manje administrativnog dokazivanja troškova.</a:t>
            </a:r>
            <a:endParaRPr lang="en-US" sz="1210" dirty="0"/>
          </a:p>
        </p:txBody>
      </p:sp>
      <p:sp>
        <p:nvSpPr>
          <p:cNvPr id="10" name="Shape 8"/>
          <p:cNvSpPr/>
          <p:nvPr/>
        </p:nvSpPr>
        <p:spPr>
          <a:xfrm>
            <a:off x="6263640" y="1792224"/>
            <a:ext cx="5166360" cy="1225296"/>
          </a:xfrm>
          <a:prstGeom prst="roundRect">
            <a:avLst>
              <a:gd name="adj" fmla="val 5970"/>
            </a:avLst>
          </a:prstGeom>
          <a:solidFill>
            <a:srgbClr val="F5F8FA"/>
          </a:solidFill>
          <a:ln w="15240">
            <a:solidFill>
              <a:srgbClr val="F28C2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263640" y="1792224"/>
            <a:ext cx="82296" cy="1225296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>
                <a:alpha val="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473952" y="1920240"/>
            <a:ext cx="4846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1F2D3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Iznos i dodatno financiranje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6473952" y="2276856"/>
            <a:ext cx="478231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210" b="1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21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 2,5 mil. EUR za projekt do 60 mjeseci.
</a:t>
            </a:r>
            <a:r>
              <a:rPr lang="en-US" sz="1210" b="1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hr-HR" sz="1210" noProof="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Dodatno financiranje za opravdane potrebe: uspostava laboratorija, oprema, veliki terenski/eksperimentalni rad, pristup infrastrukturi.</a:t>
            </a:r>
            <a:endParaRPr lang="en-US" sz="1210" dirty="0"/>
          </a:p>
        </p:txBody>
      </p:sp>
      <p:sp>
        <p:nvSpPr>
          <p:cNvPr id="14" name="Shape 12"/>
          <p:cNvSpPr/>
          <p:nvPr/>
        </p:nvSpPr>
        <p:spPr>
          <a:xfrm>
            <a:off x="777240" y="3236976"/>
            <a:ext cx="5166360" cy="1389888"/>
          </a:xfrm>
          <a:prstGeom prst="roundRect">
            <a:avLst>
              <a:gd name="adj" fmla="val 5263"/>
            </a:avLst>
          </a:prstGeom>
          <a:solidFill>
            <a:srgbClr val="F5F8FA"/>
          </a:solidFill>
          <a:ln w="15240">
            <a:solidFill>
              <a:srgbClr val="F28C2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777240" y="3236976"/>
            <a:ext cx="82296" cy="1389888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87552" y="3364992"/>
            <a:ext cx="4846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1F2D3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Budžet mora ostati realističan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987552" y="3721608"/>
            <a:ext cx="4782312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>
              <a:buNone/>
            </a:pPr>
            <a:r>
              <a:rPr lang="en-US" sz="1210" b="1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hr-HR" sz="1210" noProof="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Iako je riječ o paušalu, prijava mora sadržavati detaljnu procjenu stvarnih troškova, uključujući </a:t>
            </a:r>
            <a:r>
              <a:rPr lang="en-GB" sz="1210" noProof="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p-months </a:t>
            </a:r>
            <a:r>
              <a:rPr lang="en-GB" sz="1210" noProof="0" dirty="0" err="1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</a:t>
            </a:r>
            <a:r>
              <a:rPr lang="en-GB" sz="1210" noProof="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hr-HR" sz="1210" noProof="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troškove rada po kategorijama osoblja.
</a:t>
            </a:r>
            <a:r>
              <a:rPr lang="hr-HR" sz="1210" b="1" noProof="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hr-HR" sz="1210" noProof="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Procjena se temelji na prihvatljivim izravnim troškovima + 25 % neizravnih troškova gdje je primjenjivo.</a:t>
            </a:r>
            <a:endParaRPr lang="en-US" sz="1210" dirty="0"/>
          </a:p>
        </p:txBody>
      </p:sp>
      <p:sp>
        <p:nvSpPr>
          <p:cNvPr id="18" name="Shape 16"/>
          <p:cNvSpPr/>
          <p:nvPr/>
        </p:nvSpPr>
        <p:spPr>
          <a:xfrm>
            <a:off x="6263640" y="3236976"/>
            <a:ext cx="5166360" cy="1389888"/>
          </a:xfrm>
          <a:prstGeom prst="roundRect">
            <a:avLst>
              <a:gd name="adj" fmla="val 5263"/>
            </a:avLst>
          </a:prstGeom>
          <a:solidFill>
            <a:srgbClr val="F5F8FA"/>
          </a:solidFill>
          <a:ln w="15240">
            <a:solidFill>
              <a:srgbClr val="27AFC4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63640" y="3236976"/>
            <a:ext cx="82296" cy="1389888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>
                <a:alpha val="0"/>
              </a:srgbClr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473952" y="3364992"/>
            <a:ext cx="4846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1F2D3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Što evaluatori provjeravaju?</a:t>
            </a:r>
            <a:endParaRPr lang="en-US" sz="1450" dirty="0"/>
          </a:p>
        </p:txBody>
      </p:sp>
      <p:sp>
        <p:nvSpPr>
          <p:cNvPr id="21" name="Text 19"/>
          <p:cNvSpPr/>
          <p:nvPr/>
        </p:nvSpPr>
        <p:spPr>
          <a:xfrm>
            <a:off x="6473952" y="3721608"/>
            <a:ext cx="4782312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210" b="1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21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Jesu li vremenski plan, resursi i traženi iznos nužni, primjereni i dobro obrazloženi.
</a:t>
            </a:r>
            <a:r>
              <a:rPr lang="en-US" sz="1210" b="1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21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Za Advanced Grant prilaže se i Equipment Depreciation Table.</a:t>
            </a:r>
            <a:endParaRPr lang="en-US" sz="1210" dirty="0"/>
          </a:p>
        </p:txBody>
      </p:sp>
      <p:sp>
        <p:nvSpPr>
          <p:cNvPr id="22" name="Shape 20"/>
          <p:cNvSpPr/>
          <p:nvPr/>
        </p:nvSpPr>
        <p:spPr>
          <a:xfrm>
            <a:off x="777240" y="4956048"/>
            <a:ext cx="10652760" cy="493776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5240">
            <a:solidFill>
              <a:srgbClr val="27AFC4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960120" y="5093208"/>
            <a:ext cx="10287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1F2D3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Ključna poruka: lump sum pojednostavljuje provedbu, ali ne i pripremu budžeta.</a:t>
            </a:r>
            <a:endParaRPr lang="en-US" sz="1550" dirty="0"/>
          </a:p>
        </p:txBody>
      </p:sp>
      <p:sp>
        <p:nvSpPr>
          <p:cNvPr id="24" name="Text 22"/>
          <p:cNvSpPr/>
          <p:nvPr/>
        </p:nvSpPr>
        <p:spPr>
          <a:xfrm>
            <a:off x="987552" y="6327648"/>
            <a:ext cx="10332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en-US" sz="85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Izvor: ERC Work Programme 2026, odjeljci 1.2, 1.5.1 i 1.6.5.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502920" y="6528816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buNone/>
            </a:pPr>
            <a:r>
              <a:rPr lang="en-US" sz="85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ERC Advanced Grants 2026 | Priprema za konkurentnu prijavu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11292840" y="6510528"/>
            <a:ext cx="411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r">
              <a:buNone/>
            </a:pPr>
            <a:r>
              <a:rPr lang="en-US" sz="85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24</a:t>
            </a:r>
            <a:endParaRPr lang="en-US" sz="8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495D72-EF64-9604-118B-76F136C20D92}"/>
              </a:ext>
            </a:extLst>
          </p:cNvPr>
          <p:cNvSpPr txBox="1"/>
          <p:nvPr/>
        </p:nvSpPr>
        <p:spPr>
          <a:xfrm>
            <a:off x="3618270" y="5687568"/>
            <a:ext cx="638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ERC personnel costs data for lump sum evaluations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/>
          <p:cNvSpPr/>
          <p:nvPr/>
        </p:nvSpPr>
        <p:spPr>
          <a:xfrm>
            <a:off x="1005840" y="969264"/>
            <a:ext cx="5486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hr-HR" sz="2000" b="1" noProof="0" dirty="0">
                <a:solidFill>
                  <a:srgbClr val="E86E1C"/>
                </a:solidFill>
                <a:latin typeface="+mj-lt"/>
                <a:ea typeface="Arial" pitchFamily="34" charset="-122"/>
                <a:cs typeface="Arial" pitchFamily="34" charset="-120"/>
              </a:rPr>
              <a:t>O instituciji prijavitelju i timu</a:t>
            </a:r>
            <a:endParaRPr lang="hr-HR" sz="2000" noProof="0" dirty="0">
              <a:latin typeface="+mj-lt"/>
            </a:endParaRPr>
          </a:p>
        </p:txBody>
      </p:sp>
      <p:sp>
        <p:nvSpPr>
          <p:cNvPr id="7" name="Shape 1"/>
          <p:cNvSpPr/>
          <p:nvPr/>
        </p:nvSpPr>
        <p:spPr>
          <a:xfrm>
            <a:off x="1005840" y="1417320"/>
            <a:ext cx="4572000" cy="0"/>
          </a:xfrm>
          <a:prstGeom prst="line">
            <a:avLst/>
          </a:prstGeom>
          <a:noFill/>
          <a:ln w="19050">
            <a:solidFill>
              <a:srgbClr val="E86E1C"/>
            </a:solidFill>
            <a:prstDash val="solid"/>
          </a:ln>
        </p:spPr>
      </p:sp>
      <p:sp>
        <p:nvSpPr>
          <p:cNvPr id="8" name="Text 2"/>
          <p:cNvSpPr/>
          <p:nvPr/>
        </p:nvSpPr>
        <p:spPr>
          <a:xfrm>
            <a:off x="1005840" y="1874520"/>
            <a:ext cx="2011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1800" dirty="0"/>
          </a:p>
        </p:txBody>
      </p:sp>
      <p:sp>
        <p:nvSpPr>
          <p:cNvPr id="9" name="Text 3"/>
          <p:cNvSpPr/>
          <p:nvPr/>
        </p:nvSpPr>
        <p:spPr>
          <a:xfrm>
            <a:off x="1207008" y="1847088"/>
            <a:ext cx="97657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Arial" pitchFamily="34" charset="-122"/>
                <a:cs typeface="Arial" pitchFamily="34" charset="-120"/>
              </a:rPr>
              <a:t>Host institution (HI):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Arial" pitchFamily="34" charset="-122"/>
                <a:cs typeface="Arial" pitchFamily="34" charset="-120"/>
              </a:rPr>
              <a:t>pravna osoba u EU ili pridruženoj zemlji koja zapošljava/angažira PI-ja i osigurava uvjete za provedbu projekta.</a:t>
            </a:r>
            <a:endParaRPr lang="en-US" sz="1600" dirty="0">
              <a:latin typeface="+mj-lt"/>
            </a:endParaRPr>
          </a:p>
        </p:txBody>
      </p:sp>
      <p:sp>
        <p:nvSpPr>
          <p:cNvPr id="10" name="Text 4"/>
          <p:cNvSpPr/>
          <p:nvPr/>
        </p:nvSpPr>
        <p:spPr>
          <a:xfrm>
            <a:off x="1005840" y="2587752"/>
            <a:ext cx="2011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1800" dirty="0"/>
          </a:p>
        </p:txBody>
      </p:sp>
      <p:sp>
        <p:nvSpPr>
          <p:cNvPr id="11" name="Text 5"/>
          <p:cNvSpPr/>
          <p:nvPr/>
        </p:nvSpPr>
        <p:spPr>
          <a:xfrm>
            <a:off x="1207008" y="2560320"/>
            <a:ext cx="97657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Arial" pitchFamily="34" charset="-122"/>
                <a:cs typeface="Arial" pitchFamily="34" charset="-120"/>
              </a:rPr>
              <a:t>PI </a:t>
            </a:r>
            <a:r>
              <a:rPr lang="hr-HR" sz="1600" b="1" noProof="0" dirty="0">
                <a:solidFill>
                  <a:srgbClr val="000000"/>
                </a:solidFill>
                <a:latin typeface="+mj-lt"/>
                <a:ea typeface="Arial" pitchFamily="34" charset="-122"/>
                <a:cs typeface="Arial" pitchFamily="34" charset="-120"/>
              </a:rPr>
              <a:t>predaje projektnu prijavu, uz podršku HI. Vodi </a:t>
            </a:r>
            <a:r>
              <a:rPr lang="hr-HR" sz="1600" b="1" dirty="0">
                <a:solidFill>
                  <a:srgbClr val="000000"/>
                </a:solidFill>
                <a:latin typeface="+mj-lt"/>
                <a:ea typeface="Arial" pitchFamily="34" charset="-122"/>
                <a:cs typeface="Arial" pitchFamily="34" charset="-120"/>
              </a:rPr>
              <a:t>individualni tim: </a:t>
            </a:r>
            <a:r>
              <a:rPr lang="hr-HR" sz="1600" dirty="0">
                <a:solidFill>
                  <a:srgbClr val="000000"/>
                </a:solidFill>
                <a:latin typeface="+mj-lt"/>
                <a:ea typeface="Arial" pitchFamily="34" charset="-122"/>
                <a:cs typeface="Arial" pitchFamily="34" charset="-120"/>
              </a:rPr>
              <a:t>tim </a:t>
            </a:r>
            <a:r>
              <a:rPr lang="en-US" sz="1600" dirty="0" err="1">
                <a:solidFill>
                  <a:srgbClr val="000000"/>
                </a:solidFill>
                <a:latin typeface="+mj-lt"/>
                <a:ea typeface="Arial" pitchFamily="34" charset="-122"/>
                <a:cs typeface="Arial" pitchFamily="34" charset="-120"/>
              </a:rPr>
              <a:t>može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Arial" pitchFamily="34" charset="-122"/>
                <a:cs typeface="Arial" pitchFamily="34" charset="-120"/>
              </a:rPr>
              <a:t> biti nacionalan ili transnacionalan; kod Advanced Granta očekuje se jedan glavni korisnik.</a:t>
            </a:r>
            <a:endParaRPr lang="en-US" sz="1600" dirty="0">
              <a:latin typeface="+mj-lt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005840" y="3300984"/>
            <a:ext cx="2011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1800" dirty="0"/>
          </a:p>
        </p:txBody>
      </p:sp>
      <p:sp>
        <p:nvSpPr>
          <p:cNvPr id="13" name="Text 7"/>
          <p:cNvSpPr/>
          <p:nvPr/>
        </p:nvSpPr>
        <p:spPr>
          <a:xfrm>
            <a:off x="1207008" y="3273552"/>
            <a:ext cx="97657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Arial" pitchFamily="34" charset="-122"/>
                <a:cs typeface="Arial" pitchFamily="34" charset="-120"/>
              </a:rPr>
              <a:t>Dodatni članovi tima: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Arial" pitchFamily="34" charset="-122"/>
                <a:cs typeface="Arial" pitchFamily="34" charset="-120"/>
              </a:rPr>
              <a:t>mogu biti u drugim pravnim subjektima, uključujući izvan EU/AC, ako donose jasnu znanstvenu dodanu vrijednost.</a:t>
            </a:r>
            <a:endParaRPr lang="en-US" sz="1600" dirty="0">
              <a:latin typeface="+mj-lt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005840" y="4014216"/>
            <a:ext cx="2011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1800" dirty="0"/>
          </a:p>
        </p:txBody>
      </p:sp>
      <p:sp>
        <p:nvSpPr>
          <p:cNvPr id="15" name="Text 9"/>
          <p:cNvSpPr/>
          <p:nvPr/>
        </p:nvSpPr>
        <p:spPr>
          <a:xfrm>
            <a:off x="1207008" y="3986784"/>
            <a:ext cx="97657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Arial" pitchFamily="34" charset="-122"/>
                <a:cs typeface="Arial" pitchFamily="34" charset="-120"/>
              </a:rPr>
              <a:t>Odgovornost i podrška: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Arial" pitchFamily="34" charset="-122"/>
                <a:cs typeface="Arial" pitchFamily="34" charset="-120"/>
              </a:rPr>
              <a:t>HI potvrđuje podršku pismom potpore; projekt mora imati jasne radne aranžmane, resurse, opremu i vremenski plan.</a:t>
            </a:r>
            <a:endParaRPr lang="en-US" sz="1600" dirty="0">
              <a:latin typeface="+mj-lt"/>
            </a:endParaRPr>
          </a:p>
        </p:txBody>
      </p:sp>
      <p:sp>
        <p:nvSpPr>
          <p:cNvPr id="16" name="Shape 10"/>
          <p:cNvSpPr/>
          <p:nvPr/>
        </p:nvSpPr>
        <p:spPr>
          <a:xfrm>
            <a:off x="1005840" y="4919472"/>
            <a:ext cx="10058400" cy="640080"/>
          </a:xfrm>
          <a:prstGeom prst="roundRect">
            <a:avLst>
              <a:gd name="adj" fmla="val 11429"/>
            </a:avLst>
          </a:prstGeom>
          <a:solidFill>
            <a:srgbClr val="FFFFFF">
              <a:alpha val="0"/>
            </a:srgbClr>
          </a:solidFill>
          <a:ln w="17780">
            <a:solidFill>
              <a:srgbClr val="E86E1C"/>
            </a:solidFill>
            <a:prstDash val="solid"/>
          </a:ln>
        </p:spPr>
      </p:sp>
      <p:sp>
        <p:nvSpPr>
          <p:cNvPr id="17" name="Text 11"/>
          <p:cNvSpPr/>
          <p:nvPr/>
        </p:nvSpPr>
        <p:spPr>
          <a:xfrm>
            <a:off x="1225296" y="5065776"/>
            <a:ext cx="9601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i="1" dirty="0">
                <a:solidFill>
                  <a:srgbClr val="000000"/>
                </a:solidFill>
                <a:latin typeface="+mj-lt"/>
                <a:ea typeface="Arial" pitchFamily="34" charset="-122"/>
                <a:cs typeface="Arial" pitchFamily="34" charset="-120"/>
              </a:rPr>
              <a:t>Ključno pitanje za evaluatore: donosi li svaki dodatni član ili institucija znanstvenu dodanu vrijednost projektu?</a:t>
            </a:r>
            <a:endParaRPr lang="en-US" sz="1600" dirty="0">
              <a:latin typeface="+mj-lt"/>
            </a:endParaRPr>
          </a:p>
        </p:txBody>
      </p:sp>
      <p:sp>
        <p:nvSpPr>
          <p:cNvPr id="18" name="Text 12"/>
          <p:cNvSpPr/>
          <p:nvPr/>
        </p:nvSpPr>
        <p:spPr>
          <a:xfrm>
            <a:off x="1005840" y="5897880"/>
            <a:ext cx="9875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Izvori: ERC Work Programme 2026; Information for Applicants to the ERC Advanced Grant Call 2026</a:t>
            </a:r>
            <a:endParaRPr lang="en-US" sz="8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05840" y="969264"/>
            <a:ext cx="7269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E86E1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Ograničenja prijava (Restrictions)</a:t>
            </a:r>
            <a:endParaRPr lang="en-US" sz="2000" dirty="0"/>
          </a:p>
        </p:txBody>
      </p:sp>
      <p:sp>
        <p:nvSpPr>
          <p:cNvPr id="3" name="Shape 1"/>
          <p:cNvSpPr/>
          <p:nvPr/>
        </p:nvSpPr>
        <p:spPr>
          <a:xfrm>
            <a:off x="1005840" y="1417320"/>
            <a:ext cx="5989320" cy="0"/>
          </a:xfrm>
          <a:prstGeom prst="line">
            <a:avLst/>
          </a:prstGeom>
          <a:noFill/>
          <a:ln w="19050">
            <a:solidFill>
              <a:srgbClr val="E86E1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05840" y="1719072"/>
            <a:ext cx="5349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E86E1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Opća ograničenja za ERC AdG 2026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1005840" y="2093976"/>
            <a:ext cx="182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1207008" y="2075688"/>
            <a:ext cx="55778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Samo jedan ERC main grant: </a:t>
            </a:r>
            <a:r>
              <a:rPr lang="en-US" sz="155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 može biti PI na samo jednom ERC main frontier projektu u isto vrijeme.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1005840" y="2660904"/>
            <a:ext cx="182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1207008" y="2642616"/>
            <a:ext cx="55778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Trenutačni ERC grantee: </a:t>
            </a:r>
            <a:r>
              <a:rPr lang="en-US" sz="155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za AdG 2026 prijava je moguća samo ako postojeći main grant završava najkasnije 27. 8. 2028.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1005840" y="3227832"/>
            <a:ext cx="182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1207008" y="3209544"/>
            <a:ext cx="55778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Grant Agreement u pripremi: </a:t>
            </a:r>
            <a:r>
              <a:rPr lang="en-US" sz="155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ako je projekt odabran za financiranje u ERC 2024/2025, ne može se prijaviti na ERC 2026 callove.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1005840" y="3794760"/>
            <a:ext cx="182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1207008" y="3776472"/>
            <a:ext cx="55778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Panel member pravilo: </a:t>
            </a:r>
            <a:r>
              <a:rPr lang="en-US" sz="155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član panela za ERC 2026 ili za isti tip granta u ERC 2024 ne može prijaviti taj tip granta u WP 2026.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1005840" y="4361688"/>
            <a:ext cx="182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1207008" y="4343400"/>
            <a:ext cx="55778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Više prijava u istom WP-u: </a:t>
            </a:r>
            <a:r>
              <a:rPr lang="en-US" sz="155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evaluira se samo prva prihvatljiva prijava.</a:t>
            </a:r>
            <a:endParaRPr lang="en-US" sz="1550" dirty="0"/>
          </a:p>
        </p:txBody>
      </p:sp>
      <p:sp>
        <p:nvSpPr>
          <p:cNvPr id="15" name="Shape 13"/>
          <p:cNvSpPr/>
          <p:nvPr/>
        </p:nvSpPr>
        <p:spPr>
          <a:xfrm>
            <a:off x="6931152" y="1700784"/>
            <a:ext cx="4343400" cy="4160520"/>
          </a:xfrm>
          <a:prstGeom prst="roundRect">
            <a:avLst>
              <a:gd name="adj" fmla="val 1319"/>
            </a:avLst>
          </a:prstGeom>
          <a:solidFill>
            <a:srgbClr val="FFFFFF"/>
          </a:solidFill>
          <a:ln w="15875">
            <a:solidFill>
              <a:srgbClr val="E86E1C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931152" y="1700784"/>
            <a:ext cx="4343400" cy="457200"/>
          </a:xfrm>
          <a:prstGeom prst="rect">
            <a:avLst/>
          </a:prstGeom>
          <a:solidFill>
            <a:srgbClr val="E86E1C"/>
          </a:solidFill>
          <a:ln w="12700">
            <a:solidFill>
              <a:srgbClr val="E86E1C">
                <a:alpha val="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104888" y="1810512"/>
            <a:ext cx="3977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Resubmission restrictions: što blokira AdG 2026?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7114032" y="2194560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Prethodna prijava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8604504" y="2194560"/>
            <a:ext cx="13533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Ishod</a:t>
            </a:r>
            <a:endParaRPr lang="en-US" sz="950" dirty="0"/>
          </a:p>
        </p:txBody>
      </p:sp>
      <p:sp>
        <p:nvSpPr>
          <p:cNvPr id="20" name="Text 18"/>
          <p:cNvSpPr/>
          <p:nvPr/>
        </p:nvSpPr>
        <p:spPr>
          <a:xfrm>
            <a:off x="10030968" y="2194560"/>
            <a:ext cx="12252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Učinak</a:t>
            </a:r>
            <a:endParaRPr lang="en-US" sz="950" dirty="0"/>
          </a:p>
        </p:txBody>
      </p:sp>
      <p:sp>
        <p:nvSpPr>
          <p:cNvPr id="21" name="Shape 19"/>
          <p:cNvSpPr/>
          <p:nvPr/>
        </p:nvSpPr>
        <p:spPr>
          <a:xfrm>
            <a:off x="7059168" y="2450592"/>
            <a:ext cx="4126992" cy="393192"/>
          </a:xfrm>
          <a:prstGeom prst="rect">
            <a:avLst/>
          </a:prstGeom>
          <a:solidFill>
            <a:srgbClr val="FFFFFF"/>
          </a:solidFill>
          <a:ln w="6350">
            <a:solidFill>
              <a:srgbClr val="E8C4AF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114032" y="2359152"/>
            <a:ext cx="141732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StG/CoG/AdG 2024</a:t>
            </a:r>
            <a:endParaRPr lang="en-US" sz="1030" dirty="0"/>
          </a:p>
        </p:txBody>
      </p:sp>
      <p:sp>
        <p:nvSpPr>
          <p:cNvPr id="23" name="Text 21"/>
          <p:cNvSpPr/>
          <p:nvPr/>
        </p:nvSpPr>
        <p:spPr>
          <a:xfrm>
            <a:off x="8604504" y="2359152"/>
            <a:ext cx="1353312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 u Step 1</a:t>
            </a:r>
            <a:endParaRPr lang="en-US" sz="1030" dirty="0"/>
          </a:p>
        </p:txBody>
      </p:sp>
      <p:sp>
        <p:nvSpPr>
          <p:cNvPr id="24" name="Text 22"/>
          <p:cNvSpPr/>
          <p:nvPr/>
        </p:nvSpPr>
        <p:spPr>
          <a:xfrm>
            <a:off x="10030968" y="2359152"/>
            <a:ext cx="122529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30" b="1" dirty="0">
                <a:solidFill>
                  <a:srgbClr val="B00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nema AdG 2026</a:t>
            </a:r>
            <a:endParaRPr lang="en-US" sz="1030" dirty="0"/>
          </a:p>
        </p:txBody>
      </p:sp>
      <p:sp>
        <p:nvSpPr>
          <p:cNvPr id="25" name="Shape 23"/>
          <p:cNvSpPr/>
          <p:nvPr/>
        </p:nvSpPr>
        <p:spPr>
          <a:xfrm>
            <a:off x="7059168" y="2935224"/>
            <a:ext cx="4126992" cy="530352"/>
          </a:xfrm>
          <a:prstGeom prst="rect">
            <a:avLst/>
          </a:prstGeom>
          <a:solidFill>
            <a:srgbClr val="F9EEE7"/>
          </a:solidFill>
          <a:ln w="6350">
            <a:solidFill>
              <a:srgbClr val="E8C4AF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114032" y="2980944"/>
            <a:ext cx="141732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StG/CoG/AdG 2025</a:t>
            </a:r>
            <a:endParaRPr lang="en-US" sz="1030" dirty="0"/>
          </a:p>
        </p:txBody>
      </p:sp>
      <p:sp>
        <p:nvSpPr>
          <p:cNvPr id="27" name="Text 25"/>
          <p:cNvSpPr/>
          <p:nvPr/>
        </p:nvSpPr>
        <p:spPr>
          <a:xfrm>
            <a:off x="8604504" y="2980944"/>
            <a:ext cx="1353312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 ili C u Step 1</a:t>
            </a:r>
            <a:endParaRPr lang="en-US" sz="1030" dirty="0"/>
          </a:p>
        </p:txBody>
      </p:sp>
      <p:sp>
        <p:nvSpPr>
          <p:cNvPr id="28" name="Text 26"/>
          <p:cNvSpPr/>
          <p:nvPr/>
        </p:nvSpPr>
        <p:spPr>
          <a:xfrm>
            <a:off x="10030968" y="2980944"/>
            <a:ext cx="122529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30" b="1" dirty="0">
                <a:solidFill>
                  <a:srgbClr val="B00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nema AdG 2026</a:t>
            </a:r>
            <a:endParaRPr lang="en-US" sz="1030" dirty="0"/>
          </a:p>
        </p:txBody>
      </p:sp>
      <p:sp>
        <p:nvSpPr>
          <p:cNvPr id="29" name="Shape 27"/>
          <p:cNvSpPr/>
          <p:nvPr/>
        </p:nvSpPr>
        <p:spPr>
          <a:xfrm>
            <a:off x="7059168" y="3557016"/>
            <a:ext cx="4126992" cy="530352"/>
          </a:xfrm>
          <a:prstGeom prst="rect">
            <a:avLst/>
          </a:prstGeom>
          <a:solidFill>
            <a:srgbClr val="FFFFFF"/>
          </a:solidFill>
          <a:ln w="6350">
            <a:solidFill>
              <a:srgbClr val="E8C4AF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7114032" y="3602736"/>
            <a:ext cx="141732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StG/CoG/AdG/SyG 2024–2025</a:t>
            </a:r>
            <a:endParaRPr lang="en-US" sz="1030" dirty="0"/>
          </a:p>
        </p:txBody>
      </p:sp>
      <p:sp>
        <p:nvSpPr>
          <p:cNvPr id="31" name="Text 29"/>
          <p:cNvSpPr/>
          <p:nvPr/>
        </p:nvSpPr>
        <p:spPr>
          <a:xfrm>
            <a:off x="8604504" y="3602736"/>
            <a:ext cx="1353312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breach of research integrity</a:t>
            </a:r>
            <a:endParaRPr lang="en-US" sz="1030" dirty="0"/>
          </a:p>
        </p:txBody>
      </p:sp>
      <p:sp>
        <p:nvSpPr>
          <p:cNvPr id="32" name="Text 30"/>
          <p:cNvSpPr/>
          <p:nvPr/>
        </p:nvSpPr>
        <p:spPr>
          <a:xfrm>
            <a:off x="10030968" y="3602736"/>
            <a:ext cx="122529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30" b="1" dirty="0">
                <a:solidFill>
                  <a:srgbClr val="B00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nema AdG 2026</a:t>
            </a:r>
            <a:endParaRPr lang="en-US" sz="1030" dirty="0"/>
          </a:p>
        </p:txBody>
      </p:sp>
      <p:sp>
        <p:nvSpPr>
          <p:cNvPr id="33" name="Shape 31"/>
          <p:cNvSpPr/>
          <p:nvPr/>
        </p:nvSpPr>
        <p:spPr>
          <a:xfrm>
            <a:off x="7059168" y="4178808"/>
            <a:ext cx="4126992" cy="530352"/>
          </a:xfrm>
          <a:prstGeom prst="rect">
            <a:avLst/>
          </a:prstGeom>
          <a:solidFill>
            <a:srgbClr val="F9EEE7"/>
          </a:solidFill>
          <a:ln w="6350">
            <a:solidFill>
              <a:srgbClr val="E8C4AF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7114032" y="4224528"/>
            <a:ext cx="141732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StG/CoG/AdG 2025</a:t>
            </a:r>
            <a:endParaRPr lang="en-US" sz="1030" dirty="0"/>
          </a:p>
        </p:txBody>
      </p:sp>
      <p:sp>
        <p:nvSpPr>
          <p:cNvPr id="35" name="Text 33"/>
          <p:cNvSpPr/>
          <p:nvPr/>
        </p:nvSpPr>
        <p:spPr>
          <a:xfrm>
            <a:off x="8604504" y="4224528"/>
            <a:ext cx="1353312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A/B u Step 2 ili A not invited</a:t>
            </a:r>
            <a:endParaRPr lang="en-US" sz="1030" dirty="0"/>
          </a:p>
        </p:txBody>
      </p:sp>
      <p:sp>
        <p:nvSpPr>
          <p:cNvPr id="36" name="Text 34"/>
          <p:cNvSpPr/>
          <p:nvPr/>
        </p:nvSpPr>
        <p:spPr>
          <a:xfrm>
            <a:off x="10030968" y="4224528"/>
            <a:ext cx="122529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30" b="1" dirty="0">
                <a:solidFill>
                  <a:srgbClr val="1F7A1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nema ograničenja</a:t>
            </a:r>
            <a:endParaRPr lang="en-US" sz="1030" dirty="0"/>
          </a:p>
        </p:txBody>
      </p:sp>
      <p:sp>
        <p:nvSpPr>
          <p:cNvPr id="37" name="Shape 35"/>
          <p:cNvSpPr/>
          <p:nvPr/>
        </p:nvSpPr>
        <p:spPr>
          <a:xfrm>
            <a:off x="1005840" y="5285232"/>
            <a:ext cx="5715000" cy="50292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5240">
            <a:solidFill>
              <a:srgbClr val="E86E1C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1188720" y="5440680"/>
            <a:ext cx="535838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250" b="1" i="1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Napomena: </a:t>
            </a:r>
            <a:r>
              <a:rPr lang="en-US" sz="1250" b="1" i="1" dirty="0" err="1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neprihvatljive</a:t>
            </a:r>
            <a:r>
              <a:rPr lang="en-US" sz="1250" b="1" i="1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250" b="1" i="1" dirty="0" err="1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ili</a:t>
            </a:r>
            <a:r>
              <a:rPr lang="en-US" sz="1250" b="1" i="1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povučene prijave ne ulaze u ova ograničenja.</a:t>
            </a:r>
            <a:endParaRPr lang="en-US" sz="1250" dirty="0"/>
          </a:p>
        </p:txBody>
      </p:sp>
      <p:sp>
        <p:nvSpPr>
          <p:cNvPr id="39" name="Text 37"/>
          <p:cNvSpPr/>
          <p:nvPr/>
        </p:nvSpPr>
        <p:spPr>
          <a:xfrm>
            <a:off x="1005840" y="5916168"/>
            <a:ext cx="9875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Izvori: ERC Work Programme 2026; Information for Applicants to the Advanced Grant Call 2026</a:t>
            </a:r>
            <a:endParaRPr lang="en-US" sz="880" dirty="0"/>
          </a:p>
        </p:txBody>
      </p:sp>
      <p:sp>
        <p:nvSpPr>
          <p:cNvPr id="40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B2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94360"/>
            <a:ext cx="6400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28C28"/>
                </a:solidFill>
              </a:rPr>
              <a:t>SEKCIJA 1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94360" y="1005840"/>
            <a:ext cx="55778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Od ideje do konkurentne prijave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594360" y="2487168"/>
            <a:ext cx="2743200" cy="0"/>
          </a:xfrm>
          <a:prstGeom prst="line">
            <a:avLst/>
          </a:prstGeom>
          <a:noFill/>
          <a:ln w="38100">
            <a:solidFill>
              <a:srgbClr val="27AFC4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2816352"/>
            <a:ext cx="53035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DDE9ED"/>
                </a:solidFill>
              </a:rPr>
              <a:t>Kako napisati prijavu koja u nekoliko stranica jasno pokazuje zašto je ideja na rubu spoznaja, zašto je PI prava osoba i zašto je plan izvediv.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PRIJAVA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Struktura projektnog prijedloga: Part I i Part II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31520" y="1508760"/>
            <a:ext cx="5257800" cy="292608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31520" y="1508760"/>
            <a:ext cx="100584" cy="292608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32688" y="1645920"/>
            <a:ext cx="4937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550" b="1" dirty="0">
                <a:solidFill>
                  <a:srgbClr val="1B2A38"/>
                </a:solidFill>
              </a:rPr>
              <a:t>Part I - do 5 </a:t>
            </a:r>
            <a:r>
              <a:rPr lang="en-US" sz="1550" b="1" dirty="0" err="1">
                <a:solidFill>
                  <a:srgbClr val="1B2A38"/>
                </a:solidFill>
              </a:rPr>
              <a:t>stranica</a:t>
            </a:r>
            <a:r>
              <a:rPr lang="en-US" sz="1550" b="1" dirty="0">
                <a:solidFill>
                  <a:srgbClr val="1B2A38"/>
                </a:solidFill>
              </a:rPr>
              <a:t> </a:t>
            </a:r>
            <a:r>
              <a:rPr lang="en-GB" sz="1500" dirty="0" err="1"/>
              <a:t>isključujući</a:t>
            </a:r>
            <a:r>
              <a:rPr lang="en-GB" sz="1500" dirty="0"/>
              <a:t> cover page and reference </a:t>
            </a:r>
            <a:r>
              <a:rPr lang="en-US" sz="1500" b="1" dirty="0">
                <a:solidFill>
                  <a:srgbClr val="1B2A38"/>
                </a:solidFill>
              </a:rPr>
              <a:t>  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32688" y="1984248"/>
            <a:ext cx="4937760" cy="23317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Stanje znanja, znanstveno pitanje, ciljevi i ukupna istraživačka strategija. U Step 1 mora nositi cijelu priču: zašto je problem važan, što se mijenja i zašto je prijedlog originalan.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6172200" y="1508760"/>
            <a:ext cx="5257800" cy="2926080"/>
          </a:xfrm>
          <a:prstGeom prst="rect">
            <a:avLst/>
          </a:prstGeom>
          <a:solidFill>
            <a:srgbClr val="F5F8FA"/>
          </a:solidFill>
          <a:ln w="13970">
            <a:solidFill>
              <a:srgbClr val="F28C2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172200" y="1508760"/>
            <a:ext cx="100584" cy="2926080"/>
          </a:xfrm>
          <a:prstGeom prst="rect">
            <a:avLst/>
          </a:prstGeom>
          <a:solidFill>
            <a:srgbClr val="F28C28"/>
          </a:solidFill>
          <a:ln w="12700">
            <a:solidFill>
              <a:srgbClr val="F28C2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373368" y="1645920"/>
            <a:ext cx="4937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Part II - do 7 stranica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6373368" y="1984248"/>
            <a:ext cx="4937760" cy="23317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Detaljna provedba: metodologija, radni plan, rizici, mitigacija, resursi, vremenski plan, budžet i dodatna pozadina. U Step 2 pokazuje da ambicija stoji na čvrstom </a:t>
            </a:r>
            <a:r>
              <a:rPr lang="en-US" sz="1350" dirty="0" err="1">
                <a:solidFill>
                  <a:srgbClr val="5C6770"/>
                </a:solidFill>
              </a:rPr>
              <a:t>planu</a:t>
            </a:r>
            <a:r>
              <a:rPr lang="en-US" sz="1350" dirty="0">
                <a:solidFill>
                  <a:srgbClr val="5C6770"/>
                </a:solidFill>
              </a:rPr>
              <a:t>.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198907" y="4581144"/>
            <a:ext cx="11648964" cy="18790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ctr">
              <a:buNone/>
            </a:pPr>
            <a:r>
              <a:rPr lang="hr-HR" sz="1600" b="1" noProof="0" dirty="0">
                <a:solidFill>
                  <a:srgbClr val="1B2A38"/>
                </a:solidFill>
              </a:rPr>
              <a:t>CV i </a:t>
            </a:r>
            <a:r>
              <a:rPr lang="hr-HR" sz="1600" b="1" noProof="0" dirty="0" err="1">
                <a:solidFill>
                  <a:srgbClr val="1B2A38"/>
                </a:solidFill>
              </a:rPr>
              <a:t>Track</a:t>
            </a:r>
            <a:r>
              <a:rPr lang="hr-HR" sz="1600" b="1" noProof="0" dirty="0">
                <a:solidFill>
                  <a:srgbClr val="1B2A38"/>
                </a:solidFill>
              </a:rPr>
              <a:t> </a:t>
            </a:r>
            <a:r>
              <a:rPr lang="hr-HR" sz="1600" b="1" noProof="0" dirty="0" err="1">
                <a:solidFill>
                  <a:srgbClr val="1B2A38"/>
                </a:solidFill>
              </a:rPr>
              <a:t>Record</a:t>
            </a:r>
            <a:r>
              <a:rPr lang="hr-HR" sz="1600" noProof="0" dirty="0">
                <a:solidFill>
                  <a:srgbClr val="1B2A38"/>
                </a:solidFill>
              </a:rPr>
              <a:t>: do 4 stranice - kvalifikacije, pozicije, ključni rezultati; do 10 istraživačkih doprinosa, s naglaskom na novija postignuća (publikacije, podaci, patenti, </a:t>
            </a:r>
            <a:r>
              <a:rPr lang="hr-HR" sz="1600" noProof="0" dirty="0" err="1">
                <a:solidFill>
                  <a:srgbClr val="1B2A38"/>
                </a:solidFill>
              </a:rPr>
              <a:t>startupovi</a:t>
            </a:r>
            <a:r>
              <a:rPr lang="hr-HR" sz="1600" noProof="0" dirty="0">
                <a:solidFill>
                  <a:srgbClr val="1B2A38"/>
                </a:solidFill>
              </a:rPr>
              <a:t>); objasniti značaj rezultata i osobnu ulogu prijavitelja; pokazati sposobnost provedbe ambicioznog ERC projekta; navesti relevantna priznanja i, po potrebi, kontekst karijernog puta (važni događaji u životu)</a:t>
            </a:r>
          </a:p>
          <a:p>
            <a:pPr marL="0" indent="0" algn="ctr">
              <a:buNone/>
            </a:pPr>
            <a:endParaRPr lang="en-GB" sz="1600" dirty="0">
              <a:solidFill>
                <a:srgbClr val="1B2A38"/>
              </a:solidFill>
            </a:endParaRPr>
          </a:p>
          <a:p>
            <a:pPr marL="0" indent="0" algn="ctr">
              <a:buNone/>
            </a:pPr>
            <a:r>
              <a:rPr lang="hr-HR" sz="1600" b="1" noProof="0" dirty="0">
                <a:solidFill>
                  <a:srgbClr val="1B2A38"/>
                </a:solidFill>
              </a:rPr>
              <a:t>Dodatno</a:t>
            </a:r>
            <a:r>
              <a:rPr lang="hr-HR" sz="1600" noProof="0" dirty="0">
                <a:solidFill>
                  <a:srgbClr val="1B2A38"/>
                </a:solidFill>
              </a:rPr>
              <a:t>: aneks s tekućim i prijavljenim projektima vezanim uz predloženo istraživanje</a:t>
            </a:r>
            <a:r>
              <a:rPr lang="en-GB" sz="1600" noProof="0" dirty="0">
                <a:solidFill>
                  <a:srgbClr val="1B2A38"/>
                </a:solidFill>
              </a:rPr>
              <a:t> (</a:t>
            </a:r>
            <a:r>
              <a:rPr lang="en-GB" sz="1600" noProof="0" dirty="0" err="1">
                <a:solidFill>
                  <a:srgbClr val="1B2A38"/>
                </a:solidFill>
              </a:rPr>
              <a:t>dio</a:t>
            </a:r>
            <a:r>
              <a:rPr lang="en-GB" sz="1600" noProof="0" dirty="0">
                <a:solidFill>
                  <a:srgbClr val="1B2A38"/>
                </a:solidFill>
              </a:rPr>
              <a:t> Part B2)</a:t>
            </a:r>
            <a:r>
              <a:rPr lang="en-GB" sz="1600" dirty="0">
                <a:solidFill>
                  <a:srgbClr val="1B2A38"/>
                </a:solidFill>
              </a:rPr>
              <a:t>. </a:t>
            </a:r>
            <a:r>
              <a:rPr lang="en-US" sz="1600" dirty="0">
                <a:solidFill>
                  <a:srgbClr val="1B2A38"/>
                </a:solidFill>
              </a:rPr>
              <a:t>Resources and Time Commitment. Host Institution Support Letter. Ethics Issues Table. Equipment Depreciation Table (</a:t>
            </a:r>
            <a:r>
              <a:rPr lang="en-US" sz="1600" dirty="0" err="1">
                <a:solidFill>
                  <a:srgbClr val="1B2A38"/>
                </a:solidFill>
              </a:rPr>
              <a:t>čak</a:t>
            </a:r>
            <a:r>
              <a:rPr lang="en-US" sz="1600" dirty="0">
                <a:solidFill>
                  <a:srgbClr val="1B2A38"/>
                </a:solidFill>
              </a:rPr>
              <a:t> </a:t>
            </a:r>
            <a:r>
              <a:rPr lang="en-US" sz="1600" dirty="0" err="1">
                <a:solidFill>
                  <a:srgbClr val="1B2A38"/>
                </a:solidFill>
              </a:rPr>
              <a:t>i</a:t>
            </a:r>
            <a:r>
              <a:rPr lang="en-US" sz="1600" dirty="0">
                <a:solidFill>
                  <a:srgbClr val="1B2A38"/>
                </a:solidFill>
              </a:rPr>
              <a:t> </a:t>
            </a:r>
            <a:r>
              <a:rPr lang="en-US" sz="1600" dirty="0" err="1">
                <a:solidFill>
                  <a:srgbClr val="1B2A38"/>
                </a:solidFill>
              </a:rPr>
              <a:t>ako</a:t>
            </a:r>
            <a:r>
              <a:rPr lang="en-US" sz="1600" dirty="0">
                <a:solidFill>
                  <a:srgbClr val="1B2A38"/>
                </a:solidFill>
              </a:rPr>
              <a:t> se ne </a:t>
            </a:r>
            <a:r>
              <a:rPr lang="en-US" sz="1600" dirty="0" err="1">
                <a:solidFill>
                  <a:srgbClr val="1B2A38"/>
                </a:solidFill>
              </a:rPr>
              <a:t>potražuje</a:t>
            </a:r>
            <a:r>
              <a:rPr lang="en-US" sz="1600" dirty="0">
                <a:solidFill>
                  <a:srgbClr val="1B2A38"/>
                </a:solidFill>
              </a:rPr>
              <a:t> </a:t>
            </a:r>
            <a:r>
              <a:rPr lang="en-US" sz="1600" dirty="0" err="1">
                <a:solidFill>
                  <a:srgbClr val="1B2A38"/>
                </a:solidFill>
              </a:rPr>
              <a:t>oprema</a:t>
            </a:r>
            <a:r>
              <a:rPr lang="en-US" sz="1600" dirty="0">
                <a:solidFill>
                  <a:srgbClr val="1B2A38"/>
                </a:solidFill>
              </a:rPr>
              <a:t>).</a:t>
            </a:r>
          </a:p>
          <a:p>
            <a:pPr marL="0" indent="0" algn="ctr">
              <a:buNone/>
            </a:pPr>
            <a:endParaRPr lang="en-US" sz="1600" dirty="0">
              <a:solidFill>
                <a:srgbClr val="1B2A38"/>
              </a:solidFill>
            </a:endParaRPr>
          </a:p>
          <a:p>
            <a:pPr marL="0" indent="0" algn="ctr">
              <a:buNone/>
            </a:pPr>
            <a:r>
              <a:rPr lang="en-GB" sz="1600" b="1" dirty="0"/>
              <a:t>Part A (</a:t>
            </a:r>
            <a:r>
              <a:rPr lang="en-GB" sz="1600" b="1" dirty="0" err="1"/>
              <a:t>administrativni</a:t>
            </a:r>
            <a:r>
              <a:rPr lang="en-GB" sz="1600" b="1" dirty="0"/>
              <a:t> </a:t>
            </a:r>
            <a:r>
              <a:rPr lang="en-GB" sz="1600" b="1" dirty="0" err="1"/>
              <a:t>dio</a:t>
            </a:r>
            <a:r>
              <a:rPr lang="en-GB" sz="1600" b="1" dirty="0"/>
              <a:t>) + </a:t>
            </a:r>
            <a:r>
              <a:rPr lang="en-GB" sz="1600" dirty="0"/>
              <a:t>budget table, description of resources (Section 3 – Budget) </a:t>
            </a:r>
            <a:r>
              <a:rPr lang="en-GB" sz="1600" dirty="0" err="1"/>
              <a:t>i</a:t>
            </a:r>
            <a:r>
              <a:rPr lang="en-GB" sz="1600" dirty="0"/>
              <a:t> time commitment (Section 5 – Other questions)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714135" y="6537960"/>
            <a:ext cx="7853025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30" dirty="0">
                <a:solidFill>
                  <a:srgbClr val="5C6770"/>
                </a:solidFill>
              </a:rPr>
              <a:t>Izvor: ERC Work Programme 2026, dio 1.5 Proposal Submission and Description.</a:t>
            </a:r>
            <a:endParaRPr lang="en-US" sz="730" dirty="0"/>
          </a:p>
        </p:txBody>
      </p:sp>
      <p:sp>
        <p:nvSpPr>
          <p:cNvPr id="15" name="Text 13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10789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28C28"/>
                </a:solidFill>
              </a:rPr>
              <a:t>PISANJE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40080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B2A38"/>
                </a:solidFill>
              </a:rPr>
              <a:t>Part I: argument koji mora preživjeti Step 1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94360" y="1207008"/>
            <a:ext cx="10972800" cy="0"/>
          </a:xfrm>
          <a:prstGeom prst="line">
            <a:avLst/>
          </a:prstGeom>
          <a:noFill/>
          <a:ln w="13970">
            <a:solidFill>
              <a:srgbClr val="27AFC4">
                <a:alpha val="8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1600200"/>
            <a:ext cx="6492240" cy="397764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>
            <a:normAutofit/>
          </a:bodyPr>
          <a:lstStyle/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Počnite od velikog znanstvenog pitanja, ne od </a:t>
            </a:r>
            <a:r>
              <a:rPr lang="en-US" sz="1600" dirty="0" err="1">
                <a:solidFill>
                  <a:srgbClr val="1B2A38"/>
                </a:solidFill>
              </a:rPr>
              <a:t>tehnike</a:t>
            </a:r>
            <a:r>
              <a:rPr lang="en-US" sz="1600" dirty="0">
                <a:solidFill>
                  <a:srgbClr val="1B2A38"/>
                </a:solidFill>
              </a:rPr>
              <a:t>. 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U prvoj stranici jasno pokažite: stanje znanja, prazninu i zašto je sada pravi trenutak.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Svaki cilj treba biti ambiciozan, ali ne deklarativan: što će se otvoriti, promijeniti ili osporiti?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Ne skrivajte rizik - objasnite zašto je visok dobitak vrijedan rizika i kako ga kontrolirate.</a:t>
            </a:r>
            <a:endParaRPr lang="en-US" sz="1600" dirty="0"/>
          </a:p>
          <a:p>
            <a:pPr marL="165100" indent="-165100">
              <a:buSzPct val="100000"/>
              <a:buChar char="•"/>
            </a:pPr>
            <a:r>
              <a:rPr lang="en-US" sz="1600" dirty="0">
                <a:solidFill>
                  <a:srgbClr val="1B2A38"/>
                </a:solidFill>
              </a:rPr>
              <a:t>Pišite i za paneliste generaliste: jasne definicije, jasna logika, bez preopterećenja detaljima.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635240" y="1874520"/>
            <a:ext cx="3474720" cy="2148840"/>
          </a:xfrm>
          <a:prstGeom prst="rect">
            <a:avLst/>
          </a:prstGeom>
          <a:solidFill>
            <a:srgbClr val="F5F8FA"/>
          </a:solidFill>
          <a:ln w="13970">
            <a:solidFill>
              <a:srgbClr val="27AFC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635240" y="1874520"/>
            <a:ext cx="100584" cy="2148840"/>
          </a:xfrm>
          <a:prstGeom prst="rect">
            <a:avLst/>
          </a:prstGeom>
          <a:solidFill>
            <a:srgbClr val="27AFC4"/>
          </a:solidFill>
          <a:ln w="12700">
            <a:solidFill>
              <a:srgbClr val="27AFC4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836408" y="2011680"/>
            <a:ext cx="3154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B2A38"/>
                </a:solidFill>
              </a:rPr>
              <a:t>Test jedne rečenice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836408" y="2350008"/>
            <a:ext cx="3154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C6770"/>
                </a:solidFill>
              </a:rPr>
              <a:t>Nakon Part I, panel mora moći prepričati projekt kao: "Ovo je važan problem; ova ideja može promijeniti područje; ova osoba ima kapacitet to izvesti."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685800" y="6172200"/>
            <a:ext cx="10881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30" dirty="0">
                <a:solidFill>
                  <a:srgbClr val="5C6770"/>
                </a:solidFill>
              </a:rPr>
              <a:t>Izvori: ERC Work Programme 2026; ERC video vodič "How can you write your ERC proposal?"</a:t>
            </a:r>
            <a:endParaRPr lang="en-US" sz="730" dirty="0"/>
          </a:p>
        </p:txBody>
      </p:sp>
      <p:sp>
        <p:nvSpPr>
          <p:cNvPr id="11" name="Text 9"/>
          <p:cNvSpPr/>
          <p:nvPr/>
        </p:nvSpPr>
        <p:spPr>
          <a:xfrm>
            <a:off x="502920" y="6537960"/>
            <a:ext cx="6766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770"/>
                </a:solidFill>
              </a:rPr>
              <a:t>ERC Advanced Grants 2026 | Priprema za konkurentnu prijavu</a:t>
            </a:r>
            <a:endParaRPr lang="en-US" sz="750" dirty="0"/>
          </a:p>
        </p:txBody>
      </p:sp>
      <p:sp>
        <p:nvSpPr>
          <p:cNvPr id="12" name="Text 10"/>
          <p:cNvSpPr/>
          <p:nvPr/>
        </p:nvSpPr>
        <p:spPr>
          <a:xfrm>
            <a:off x="11475720" y="6510528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5C6770"/>
                </a:solidFill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3519</Words>
  <Application>Microsoft Office PowerPoint</Application>
  <PresentationFormat>Widescreen</PresentationFormat>
  <Paragraphs>405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iz područja Europskog istraživačkog vijeća - Priprema za poziv Advanced Grants</dc:title>
  <dc:subject>ERC Advanced Grants 2026 webinar</dc:subject>
  <dc:creator>OpenAI</dc:creator>
  <cp:lastModifiedBy>Ani Gerbin</cp:lastModifiedBy>
  <cp:revision>48</cp:revision>
  <dcterms:created xsi:type="dcterms:W3CDTF">2026-05-26T17:14:39Z</dcterms:created>
  <dcterms:modified xsi:type="dcterms:W3CDTF">2026-05-27T11:43:17Z</dcterms:modified>
</cp:coreProperties>
</file>