
<file path=[Content_Types].xml><?xml version="1.0" encoding="utf-8"?>
<Types xmlns="http://schemas.openxmlformats.org/package/2006/content-types">
  <Default Extension="bin" ContentType="image/unknown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80" r:id="rId14"/>
    <p:sldId id="277" r:id="rId15"/>
    <p:sldId id="278" r:id="rId16"/>
    <p:sldId id="281" r:id="rId17"/>
    <p:sldId id="285" r:id="rId18"/>
    <p:sldId id="286" r:id="rId19"/>
    <p:sldId id="272" r:id="rId20"/>
    <p:sldId id="282" r:id="rId21"/>
    <p:sldId id="266" r:id="rId22"/>
    <p:sldId id="279" r:id="rId23"/>
    <p:sldId id="267" r:id="rId24"/>
    <p:sldId id="283" r:id="rId25"/>
    <p:sldId id="273" r:id="rId26"/>
    <p:sldId id="284" r:id="rId27"/>
  </p:sldIdLst>
  <p:sldSz cx="12188825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CA"/>
    <a:srgbClr val="868789"/>
    <a:srgbClr val="F27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680" autoAdjust="0"/>
  </p:normalViewPr>
  <p:slideViewPr>
    <p:cSldViewPr snapToGrid="0" snapToObjects="1">
      <p:cViewPr varScale="1">
        <p:scale>
          <a:sx n="52" d="100"/>
          <a:sy n="52" d="100"/>
        </p:scale>
        <p:origin x="1843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 Maloča" userId="549c3ece-cc45-4292-b403-c208f82e5688" providerId="ADAL" clId="{8A96B41E-15F6-4451-8E65-742E5E4F446B}"/>
    <pc:docChg chg="modSld">
      <pc:chgData name="Emanuel Maloča" userId="549c3ece-cc45-4292-b403-c208f82e5688" providerId="ADAL" clId="{8A96B41E-15F6-4451-8E65-742E5E4F446B}" dt="2026-03-13T08:49:32.189" v="25" actId="6549"/>
      <pc:docMkLst>
        <pc:docMk/>
      </pc:docMkLst>
      <pc:sldChg chg="modNotesTx">
        <pc:chgData name="Emanuel Maloča" userId="549c3ece-cc45-4292-b403-c208f82e5688" providerId="ADAL" clId="{8A96B41E-15F6-4451-8E65-742E5E4F446B}" dt="2026-03-13T08:48:19.024" v="0" actId="20577"/>
        <pc:sldMkLst>
          <pc:docMk/>
          <pc:sldMk cId="0" sldId="256"/>
        </pc:sldMkLst>
      </pc:sldChg>
      <pc:sldChg chg="modNotesTx">
        <pc:chgData name="Emanuel Maloča" userId="549c3ece-cc45-4292-b403-c208f82e5688" providerId="ADAL" clId="{8A96B41E-15F6-4451-8E65-742E5E4F446B}" dt="2026-03-13T08:48:27.901" v="2" actId="20577"/>
        <pc:sldMkLst>
          <pc:docMk/>
          <pc:sldMk cId="0" sldId="257"/>
        </pc:sldMkLst>
      </pc:sldChg>
      <pc:sldChg chg="modNotesTx">
        <pc:chgData name="Emanuel Maloča" userId="549c3ece-cc45-4292-b403-c208f82e5688" providerId="ADAL" clId="{8A96B41E-15F6-4451-8E65-742E5E4F446B}" dt="2026-03-13T08:48:30.609" v="3" actId="20577"/>
        <pc:sldMkLst>
          <pc:docMk/>
          <pc:sldMk cId="0" sldId="258"/>
        </pc:sldMkLst>
      </pc:sldChg>
      <pc:sldChg chg="modNotesTx">
        <pc:chgData name="Emanuel Maloča" userId="549c3ece-cc45-4292-b403-c208f82e5688" providerId="ADAL" clId="{8A96B41E-15F6-4451-8E65-742E5E4F446B}" dt="2026-03-13T08:48:33.095" v="4" actId="6549"/>
        <pc:sldMkLst>
          <pc:docMk/>
          <pc:sldMk cId="0" sldId="259"/>
        </pc:sldMkLst>
      </pc:sldChg>
      <pc:sldChg chg="modNotesTx">
        <pc:chgData name="Emanuel Maloča" userId="549c3ece-cc45-4292-b403-c208f82e5688" providerId="ADAL" clId="{8A96B41E-15F6-4451-8E65-742E5E4F446B}" dt="2026-03-13T08:48:36.777" v="5" actId="6549"/>
        <pc:sldMkLst>
          <pc:docMk/>
          <pc:sldMk cId="0" sldId="260"/>
        </pc:sldMkLst>
      </pc:sldChg>
      <pc:sldChg chg="modNotesTx">
        <pc:chgData name="Emanuel Maloča" userId="549c3ece-cc45-4292-b403-c208f82e5688" providerId="ADAL" clId="{8A96B41E-15F6-4451-8E65-742E5E4F446B}" dt="2026-03-13T08:48:39.904" v="6" actId="6549"/>
        <pc:sldMkLst>
          <pc:docMk/>
          <pc:sldMk cId="0" sldId="261"/>
        </pc:sldMkLst>
      </pc:sldChg>
      <pc:sldChg chg="modNotesTx">
        <pc:chgData name="Emanuel Maloča" userId="549c3ece-cc45-4292-b403-c208f82e5688" providerId="ADAL" clId="{8A96B41E-15F6-4451-8E65-742E5E4F446B}" dt="2026-03-13T08:48:42.165" v="7" actId="6549"/>
        <pc:sldMkLst>
          <pc:docMk/>
          <pc:sldMk cId="0" sldId="262"/>
        </pc:sldMkLst>
      </pc:sldChg>
      <pc:sldChg chg="modNotesTx">
        <pc:chgData name="Emanuel Maloča" userId="549c3ece-cc45-4292-b403-c208f82e5688" providerId="ADAL" clId="{8A96B41E-15F6-4451-8E65-742E5E4F446B}" dt="2026-03-13T08:48:45.170" v="8" actId="6549"/>
        <pc:sldMkLst>
          <pc:docMk/>
          <pc:sldMk cId="0" sldId="263"/>
        </pc:sldMkLst>
      </pc:sldChg>
      <pc:sldChg chg="modNotesTx">
        <pc:chgData name="Emanuel Maloča" userId="549c3ece-cc45-4292-b403-c208f82e5688" providerId="ADAL" clId="{8A96B41E-15F6-4451-8E65-742E5E4F446B}" dt="2026-03-13T08:48:48.298" v="9" actId="6549"/>
        <pc:sldMkLst>
          <pc:docMk/>
          <pc:sldMk cId="0" sldId="264"/>
        </pc:sldMkLst>
      </pc:sldChg>
      <pc:sldChg chg="modNotesTx">
        <pc:chgData name="Emanuel Maloča" userId="549c3ece-cc45-4292-b403-c208f82e5688" providerId="ADAL" clId="{8A96B41E-15F6-4451-8E65-742E5E4F446B}" dt="2026-03-13T08:48:50.699" v="10" actId="6549"/>
        <pc:sldMkLst>
          <pc:docMk/>
          <pc:sldMk cId="0" sldId="265"/>
        </pc:sldMkLst>
      </pc:sldChg>
      <pc:sldChg chg="modNotesTx">
        <pc:chgData name="Emanuel Maloča" userId="549c3ece-cc45-4292-b403-c208f82e5688" providerId="ADAL" clId="{8A96B41E-15F6-4451-8E65-742E5E4F446B}" dt="2026-03-13T08:49:18.813" v="20" actId="6549"/>
        <pc:sldMkLst>
          <pc:docMk/>
          <pc:sldMk cId="0" sldId="266"/>
        </pc:sldMkLst>
      </pc:sldChg>
      <pc:sldChg chg="modNotesTx">
        <pc:chgData name="Emanuel Maloča" userId="549c3ece-cc45-4292-b403-c208f82e5688" providerId="ADAL" clId="{8A96B41E-15F6-4451-8E65-742E5E4F446B}" dt="2026-03-13T08:49:24.135" v="22" actId="6549"/>
        <pc:sldMkLst>
          <pc:docMk/>
          <pc:sldMk cId="0" sldId="267"/>
        </pc:sldMkLst>
      </pc:sldChg>
      <pc:sldChg chg="modNotesTx">
        <pc:chgData name="Emanuel Maloča" userId="549c3ece-cc45-4292-b403-c208f82e5688" providerId="ADAL" clId="{8A96B41E-15F6-4451-8E65-742E5E4F446B}" dt="2026-03-13T08:49:12.952" v="18" actId="6549"/>
        <pc:sldMkLst>
          <pc:docMk/>
          <pc:sldMk cId="0" sldId="272"/>
        </pc:sldMkLst>
      </pc:sldChg>
      <pc:sldChg chg="modNotesTx">
        <pc:chgData name="Emanuel Maloča" userId="549c3ece-cc45-4292-b403-c208f82e5688" providerId="ADAL" clId="{8A96B41E-15F6-4451-8E65-742E5E4F446B}" dt="2026-03-13T08:49:29.035" v="24" actId="6549"/>
        <pc:sldMkLst>
          <pc:docMk/>
          <pc:sldMk cId="0" sldId="273"/>
        </pc:sldMkLst>
      </pc:sldChg>
      <pc:sldChg chg="modNotesTx">
        <pc:chgData name="Emanuel Maloča" userId="549c3ece-cc45-4292-b403-c208f82e5688" providerId="ADAL" clId="{8A96B41E-15F6-4451-8E65-742E5E4F446B}" dt="2026-03-13T08:48:23.523" v="1" actId="20577"/>
        <pc:sldMkLst>
          <pc:docMk/>
          <pc:sldMk cId="2586740414" sldId="275"/>
        </pc:sldMkLst>
      </pc:sldChg>
      <pc:sldChg chg="modNotesTx">
        <pc:chgData name="Emanuel Maloča" userId="549c3ece-cc45-4292-b403-c208f82e5688" providerId="ADAL" clId="{8A96B41E-15F6-4451-8E65-742E5E4F446B}" dt="2026-03-13T08:48:53.090" v="11" actId="6549"/>
        <pc:sldMkLst>
          <pc:docMk/>
          <pc:sldMk cId="339170725" sldId="276"/>
        </pc:sldMkLst>
      </pc:sldChg>
      <pc:sldChg chg="modNotesTx">
        <pc:chgData name="Emanuel Maloča" userId="549c3ece-cc45-4292-b403-c208f82e5688" providerId="ADAL" clId="{8A96B41E-15F6-4451-8E65-742E5E4F446B}" dt="2026-03-13T08:48:58.606" v="13" actId="6549"/>
        <pc:sldMkLst>
          <pc:docMk/>
          <pc:sldMk cId="2504504094" sldId="277"/>
        </pc:sldMkLst>
      </pc:sldChg>
      <pc:sldChg chg="modNotesTx">
        <pc:chgData name="Emanuel Maloča" userId="549c3ece-cc45-4292-b403-c208f82e5688" providerId="ADAL" clId="{8A96B41E-15F6-4451-8E65-742E5E4F446B}" dt="2026-03-13T08:49:01.109" v="14" actId="6549"/>
        <pc:sldMkLst>
          <pc:docMk/>
          <pc:sldMk cId="1632686762" sldId="278"/>
        </pc:sldMkLst>
      </pc:sldChg>
      <pc:sldChg chg="modNotesTx">
        <pc:chgData name="Emanuel Maloča" userId="549c3ece-cc45-4292-b403-c208f82e5688" providerId="ADAL" clId="{8A96B41E-15F6-4451-8E65-742E5E4F446B}" dt="2026-03-13T08:49:21.650" v="21" actId="6549"/>
        <pc:sldMkLst>
          <pc:docMk/>
          <pc:sldMk cId="1985469439" sldId="279"/>
        </pc:sldMkLst>
      </pc:sldChg>
      <pc:sldChg chg="modNotesTx">
        <pc:chgData name="Emanuel Maloča" userId="549c3ece-cc45-4292-b403-c208f82e5688" providerId="ADAL" clId="{8A96B41E-15F6-4451-8E65-742E5E4F446B}" dt="2026-03-13T08:48:55.875" v="12" actId="6549"/>
        <pc:sldMkLst>
          <pc:docMk/>
          <pc:sldMk cId="1399297663" sldId="280"/>
        </pc:sldMkLst>
      </pc:sldChg>
      <pc:sldChg chg="modNotesTx">
        <pc:chgData name="Emanuel Maloča" userId="549c3ece-cc45-4292-b403-c208f82e5688" providerId="ADAL" clId="{8A96B41E-15F6-4451-8E65-742E5E4F446B}" dt="2026-03-13T08:49:03.823" v="15" actId="6549"/>
        <pc:sldMkLst>
          <pc:docMk/>
          <pc:sldMk cId="2647403833" sldId="281"/>
        </pc:sldMkLst>
      </pc:sldChg>
      <pc:sldChg chg="modNotesTx">
        <pc:chgData name="Emanuel Maloča" userId="549c3ece-cc45-4292-b403-c208f82e5688" providerId="ADAL" clId="{8A96B41E-15F6-4451-8E65-742E5E4F446B}" dt="2026-03-13T08:49:15.383" v="19" actId="6549"/>
        <pc:sldMkLst>
          <pc:docMk/>
          <pc:sldMk cId="989034437" sldId="282"/>
        </pc:sldMkLst>
      </pc:sldChg>
      <pc:sldChg chg="modNotesTx">
        <pc:chgData name="Emanuel Maloča" userId="549c3ece-cc45-4292-b403-c208f82e5688" providerId="ADAL" clId="{8A96B41E-15F6-4451-8E65-742E5E4F446B}" dt="2026-03-13T08:49:26.759" v="23" actId="6549"/>
        <pc:sldMkLst>
          <pc:docMk/>
          <pc:sldMk cId="4215098090" sldId="283"/>
        </pc:sldMkLst>
      </pc:sldChg>
      <pc:sldChg chg="modNotesTx">
        <pc:chgData name="Emanuel Maloča" userId="549c3ece-cc45-4292-b403-c208f82e5688" providerId="ADAL" clId="{8A96B41E-15F6-4451-8E65-742E5E4F446B}" dt="2026-03-13T08:49:32.189" v="25" actId="6549"/>
        <pc:sldMkLst>
          <pc:docMk/>
          <pc:sldMk cId="4215943298" sldId="284"/>
        </pc:sldMkLst>
      </pc:sldChg>
      <pc:sldChg chg="modNotesTx">
        <pc:chgData name="Emanuel Maloča" userId="549c3ece-cc45-4292-b403-c208f82e5688" providerId="ADAL" clId="{8A96B41E-15F6-4451-8E65-742E5E4F446B}" dt="2026-03-13T08:49:06.812" v="16" actId="6549"/>
        <pc:sldMkLst>
          <pc:docMk/>
          <pc:sldMk cId="704589850" sldId="285"/>
        </pc:sldMkLst>
      </pc:sldChg>
      <pc:sldChg chg="modNotesTx">
        <pc:chgData name="Emanuel Maloča" userId="549c3ece-cc45-4292-b403-c208f82e5688" providerId="ADAL" clId="{8A96B41E-15F6-4451-8E65-742E5E4F446B}" dt="2026-03-13T08:49:10.010" v="17" actId="6549"/>
        <pc:sldMkLst>
          <pc:docMk/>
          <pc:sldMk cId="2317673051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2CD1F-09E4-4C4D-8941-BD0790232BDB}" type="datetimeFigureOut">
              <a:rPr lang="hr-HR" smtClean="0"/>
              <a:t>13.3.2026.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EE2A-33F7-46B4-BA67-47D4E680E0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58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5971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25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14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802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26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158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06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446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463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986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13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77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082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11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7825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427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577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790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114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640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38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53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816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66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92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EEE2A-33F7-46B4-BA67-47D4E680E03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041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ec.europa.eu/info/funding-tenders/opportunities/docs/2021-2027/horizon/guidance/information-for-applicants_he-erc-stg-cog_en.pdf" TargetMode="External"/><Relationship Id="rId4" Type="http://schemas.openxmlformats.org/officeDocument/2006/relationships/hyperlink" Target="https://ec.europa.eu/info/funding-tenders/opportunities/docs/2021-2027/horizon/wp-call/2026/wp_horizon-erc-2026_en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docs/2021-2027/horizon/temp-form/af/af_he-erc-stg_en.pdf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rc-2026-sog-applicants@ec.europa.eu" TargetMode="External"/><Relationship Id="rId5" Type="http://schemas.openxmlformats.org/officeDocument/2006/relationships/hyperlink" Target="mailto:ERC-2026-STG-APPLICANTS@ec.europa.eu" TargetMode="External"/><Relationship Id="rId10" Type="http://schemas.openxmlformats.org/officeDocument/2006/relationships/hyperlink" Target="https://ec.europa.eu/info/funding-tenders/opportunities/portal/screen/support/ncp?order=ASC&amp;pageNumber=0&amp;pageSize=50&amp;countries=20000832,20000839,20000841,20000911,20000871,20000872,20000875,20000880,20000885,20000890,20000873,20000902,20000913,20000915,20000922,20000946,20000944,20000945,20000960,20000973,20000986,20000990,20000994,20001005,20001004,20000883,20001001&amp;functions=45785764" TargetMode="External"/><Relationship Id="rId4" Type="http://schemas.openxmlformats.org/officeDocument/2006/relationships/hyperlink" Target="https://erc.europa.eu/support/contact-us-page" TargetMode="External"/><Relationship Id="rId9" Type="http://schemas.openxmlformats.org/officeDocument/2006/relationships/hyperlink" Target="https://ec.europa.eu/info/funding-tenders/opportunities/portal/screen/support/faq?isExactMatch=true&amp;status=0&amp;type=0,1&amp;order=DESC&amp;pageNumber=1&amp;pageSize=50&amp;sortBy=publicationDat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fif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naslov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46229"/>
            <a:ext cx="103327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Europsko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istraživačko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vijeće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(ERC)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lang="hr-HR" sz="2000" b="1" dirty="0">
                <a:solidFill>
                  <a:srgbClr val="868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Financiranje vrhunskih istraživanja u Europi u okviru programa Obzor Europa</a:t>
            </a:r>
            <a:endParaRPr sz="2000" b="1" dirty="0">
              <a:solidFill>
                <a:srgbClr val="868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43EDA-B0C9-CE0B-38FD-FBC7D8815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524" y="3720661"/>
            <a:ext cx="2214184" cy="2136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FD1F6-3AC6-9DEC-E2A6-FAF3E86A2CB8}"/>
              </a:ext>
            </a:extLst>
          </p:cNvPr>
          <p:cNvSpPr txBox="1"/>
          <p:nvPr/>
        </p:nvSpPr>
        <p:spPr>
          <a:xfrm>
            <a:off x="6017342" y="4817806"/>
            <a:ext cx="3136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Emanuel Maloča</a:t>
            </a:r>
          </a:p>
          <a:p>
            <a:r>
              <a:rPr lang="hr-HR" sz="1600" b="1" dirty="0">
                <a:solidFill>
                  <a:srgbClr val="868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Nacionalna osoba za kontakt za Europsko istraživačko vijeće u Obzoru Europa </a:t>
            </a:r>
            <a:r>
              <a:rPr lang="en-US" sz="1600" b="1" dirty="0">
                <a:solidFill>
                  <a:srgbClr val="868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r-HR" sz="1600" b="1" dirty="0">
              <a:solidFill>
                <a:srgbClr val="868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852" y="790575"/>
            <a:ext cx="10332720" cy="499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Proof of Concept (PoC)</a:t>
            </a:r>
            <a:endParaRPr lang="hr-HR" sz="32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Shema financiranja osmišljena kao potpora postojećim dobitnicima za provjeru inovacijskog potencijala rezultata njihova projekta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Pravo prijave: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Samo aktualni ili nedavni dobitnici ERC-ovih potpora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• Iznos: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€150.000 (paušalni iznos, </a:t>
            </a:r>
            <a:r>
              <a:rPr lang="hr-H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lump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Trajanje: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do 18 mjeseci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Obaveza (PI):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vođenje projekta i suradnja s institucijom domaćinom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Evaluacija: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jednostupanjska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, pisana prijava, bez intervjua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Uspješnost: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45 – 50 %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4A57F-5787-48FA-973E-F88297EF3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985" y="4499445"/>
            <a:ext cx="2651522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1033272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Kalendar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poziva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2025./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 (</a:t>
            </a:r>
            <a:r>
              <a:rPr lang="hr-HR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StG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otvaranje: 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9. 7. 2025.</a:t>
            </a: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rok: 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14. 10. 2025.</a:t>
            </a:r>
            <a:endParaRPr lang="hr-H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Grant (</a:t>
            </a:r>
            <a:r>
              <a:rPr lang="hr-HR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SyG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otvaranje: 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10. 7. 2025.</a:t>
            </a:r>
            <a:r>
              <a:rPr lang="hr-H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rok: </a:t>
            </a:r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5. 11. 2025.</a:t>
            </a:r>
            <a:endParaRPr lang="hr-H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Consolidator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Grant (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– otvaranje: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25. 9. 2025.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→ rok: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13. 1. 2026.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Advanced Grant (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AdG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– otvaranje: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28. 5. 2026.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→ rok: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27. 8. 2026.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– tri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cut-off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datuma kroz 2026.</a:t>
            </a:r>
          </a:p>
          <a:p>
            <a:pPr lvl="0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Budžet u okviru WP 2026.: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ukupno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~2.7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. EUR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4A5DF1-49A9-F05E-6BD7-4D98DEF65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935" y="4217275"/>
            <a:ext cx="4430277" cy="1908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64BB2697-16A4-5853-D8B4-85D995CC5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D4F8E-233A-5A01-9B48-C6EB04506091}"/>
              </a:ext>
            </a:extLst>
          </p:cNvPr>
          <p:cNvSpPr txBox="1"/>
          <p:nvPr/>
        </p:nvSpPr>
        <p:spPr>
          <a:xfrm>
            <a:off x="914400" y="914400"/>
            <a:ext cx="10332720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ratka</a:t>
            </a: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struktura procesa prijave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1) Priprema prijedloga (Institucija domaćin + Nositelj projekta)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2) Elektronička prijava na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Funding &amp;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Tenders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ortalu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3️) Evaluacija (+ intervju)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4) Objava rang liste i poziv na potpisivanje GA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4181F9-FDB0-FB84-858B-48EB30413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156" y="410779"/>
            <a:ext cx="2079203" cy="2079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7253E-9003-E97B-0DDA-12C7868FD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2085" y="3781425"/>
            <a:ext cx="5956867" cy="23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9E67FF83-6D6D-FC10-77EC-762C2C66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5508E-7B2B-91FA-842D-4B058E3D6C7E}"/>
              </a:ext>
            </a:extLst>
          </p:cNvPr>
          <p:cNvSpPr txBox="1"/>
          <p:nvPr/>
        </p:nvSpPr>
        <p:spPr>
          <a:xfrm>
            <a:off x="622300" y="492298"/>
            <a:ext cx="10332720" cy="628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projektnog prijedloga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Dio A: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elektronički obrazac (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Funding &amp;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Tenders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ortal)</a:t>
            </a:r>
          </a:p>
          <a:p>
            <a:pPr lvl="1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 Opće informacije o projektu, sudionicima (HI i PI), budžet, etička i druga pitanja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Dio B1: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učitava se u PDF-u (do 5 str.)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Sažetak, prošireni sažetak, reference, CV + dosadašnja postignuća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Dio B2: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učitava se u PDF-u (do 7 str.*)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Kompletan projektni prijedlog: detaljnija metodologija i plan rada, analiza rizika, vremenski okvir, obrazloženje proračuna + reference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Dodaci: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učitavaju se u PDF-u</a:t>
            </a:r>
          </a:p>
          <a:p>
            <a:pPr lvl="1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- Pismo podrške institucije domaćina, kopija diplome doktora znanosti ili ekvivalent, dodatne informacije o etičkim pitanjima ili zahtjevi za produljenje trajanja </a:t>
            </a:r>
          </a:p>
          <a:p>
            <a:pPr lvl="1"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* Do 10 stranica kod prijava za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Grant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9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73EFA174-DC86-3C77-81E8-428646E20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39CA0-AE63-764E-F09E-CFAF7C14726B}"/>
              </a:ext>
            </a:extLst>
          </p:cNvPr>
          <p:cNvSpPr txBox="1"/>
          <p:nvPr/>
        </p:nvSpPr>
        <p:spPr>
          <a:xfrm>
            <a:off x="914400" y="914400"/>
            <a:ext cx="103327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Odlike kvalitetne prijave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u="sng" dirty="0">
                <a:latin typeface="Arial" panose="020B0604020202020204" pitchFamily="34" charset="0"/>
                <a:cs typeface="Arial" panose="020B0604020202020204" pitchFamily="34" charset="0"/>
              </a:rPr>
              <a:t>Znanstvena izvrsnost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= jedini kriterij evaluacije 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- Projekt: inovativan, ambiciozan, izvediv 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- PI: intelektualni i voditeljski kapacitet, kreativnost, neovisnost, predanost 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u="sng" dirty="0">
                <a:latin typeface="Arial" panose="020B0604020202020204" pitchFamily="34" charset="0"/>
                <a:cs typeface="Arial" panose="020B0604020202020204" pitchFamily="34" charset="0"/>
              </a:rPr>
              <a:t>Jasno razlikovati B1 i B2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(novost WP 2026) 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- B1 (do 5 str.): vizija, ciljevi, strategija (ocjena -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- B2 (do 7 str.): metodologija, implementacija, rizici (ocjena -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Prepoznati rizike + uvjerljivo planirati njihovo otklanjanje 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Pokazati neovisnost istraživača (znanstveni opus primjeren karijernom stadiju) 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Izbjegavati prijedloge koji su samo nastavak postojećeg rada ili baza podataka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Obvezni elementi: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Open Science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(OA, FAIR data, DMP), etika i integritet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E6DFA-5040-A9E8-1E3B-4EF514CD9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904" y="248871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9F996217-E594-5158-873F-0949AAD14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D56C7-D832-FE85-A00A-033454D89D2D}"/>
              </a:ext>
            </a:extLst>
          </p:cNvPr>
          <p:cNvSpPr txBox="1"/>
          <p:nvPr/>
        </p:nvSpPr>
        <p:spPr>
          <a:xfrm>
            <a:off x="914400" y="914400"/>
            <a:ext cx="103327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 err="1">
                <a:solidFill>
                  <a:srgbClr val="00B3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Do’s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Predstaviti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smionu i inovativnu ideju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koja pomiče granice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Jasno razlikovati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B1 (vizija)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B2 (metodologija)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Pokazati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rizike i planove njihovog otklanjanja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(ne skrivati ih)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Istaknuti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dokaze istraživačke neovisnosti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(publikacije bez mentora, vođenje tima)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Koristiti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jasan narativ, grafike, sheme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da panel brzo shvati ideju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Planirati dovoljno vremena za pripremu i provjeru administrativnih dijelova.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Odabrati evaluacijski odbor (panel) u skladu s ključnim riječima, prethodnim članovima panela i projektima koji su prethodno dobili financiranje</a:t>
            </a:r>
          </a:p>
          <a:p>
            <a:pPr lvl="0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 err="1">
                <a:solidFill>
                  <a:srgbClr val="00B3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 nuditi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evolucijski nastavak dosadašnjeg rada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bez novog proboja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 pisati B1 kao sažetak B2 — panel u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ne vidi B2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 zanemariti 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Open Science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obveze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(OA, DMP, FAIR data)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 podnositi „siguran” projekt bez rizika (ERC traži ambicioznost)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 ponavljati iste dijelove u B1 i B2 → gubi se prostor i jasnoća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 ignorirati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pravila ponovne prijave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– odbijanje u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može blokirati buduće prijave.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D69CB7-B650-5178-52DD-7A8A632A7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801" y="211015"/>
            <a:ext cx="2713760" cy="16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8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046DD4F8-4C0A-66AB-CB3D-65063934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08C044-DCC1-4576-CF8A-7AD56E06D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" y="1011850"/>
            <a:ext cx="12188825" cy="4834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E1B59-5C4E-1D3F-E902-A435A06EDADE}"/>
              </a:ext>
            </a:extLst>
          </p:cNvPr>
          <p:cNvSpPr txBox="1"/>
          <p:nvPr/>
        </p:nvSpPr>
        <p:spPr>
          <a:xfrm>
            <a:off x="2374710" y="259308"/>
            <a:ext cx="1033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evaluacije i ocjene</a:t>
            </a:r>
          </a:p>
        </p:txBody>
      </p:sp>
    </p:spTree>
    <p:extLst>
      <p:ext uri="{BB962C8B-B14F-4D97-AF65-F5344CB8AC3E}">
        <p14:creationId xmlns:p14="http://schemas.microsoft.com/office/powerpoint/2010/main" val="26474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DAC63650-6FC9-7EE7-3DF3-B00849ACE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D3032-CFC5-53F3-95DC-D07F8B21A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36" y="1438073"/>
            <a:ext cx="11673263" cy="5221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44941A-AF4E-92F6-E199-C0FCB4513DA7}"/>
              </a:ext>
            </a:extLst>
          </p:cNvPr>
          <p:cNvSpPr txBox="1"/>
          <p:nvPr/>
        </p:nvSpPr>
        <p:spPr>
          <a:xfrm>
            <a:off x="2529840" y="345440"/>
            <a:ext cx="9011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hr-HR" sz="24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hr-HR" sz="24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4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Consolidator</a:t>
            </a:r>
            <a:r>
              <a:rPr lang="hr-HR" sz="24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hr-HR" sz="24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Advanced </a:t>
            </a:r>
            <a:r>
              <a:rPr lang="hr-HR" sz="24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hr-HR" sz="24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4589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DFBF3FC4-B775-5FFD-2214-C3AE80A24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038308-78C0-8FE8-C0ED-5722ACBC4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00" y="1421618"/>
            <a:ext cx="11654824" cy="5268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EF41F-D0EE-8388-1DB2-C38F361B87FB}"/>
              </a:ext>
            </a:extLst>
          </p:cNvPr>
          <p:cNvSpPr txBox="1"/>
          <p:nvPr/>
        </p:nvSpPr>
        <p:spPr>
          <a:xfrm>
            <a:off x="2529840" y="345440"/>
            <a:ext cx="709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  <a:r>
              <a:rPr lang="hr-HR" sz="24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endParaRPr lang="hr-HR" sz="24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7673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723900"/>
            <a:ext cx="10332720" cy="421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Praktični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koraci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prijavitelje</a:t>
            </a:r>
            <a:endParaRPr lang="hr-HR" sz="32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1. Upoznati se s pravilima ERC-a (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Work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Programme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 for 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Applicants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2. Provjeriti vlastitu podobnost (godine od doktorata, karijerni stadij)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3. Razviti istraživačku ideju koja je smiona, ambiciozna i izvediva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4. Razgovarati s institucijom domaćinom o podršci i administraciji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5. Povezati se s nacionalnom osobom za kontakt radi savjeta i provjere nacrta prijave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6. Učiti iz primjera – obratiti se bivšim dobitnicima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7. Planirati vrijeme: priprema prijave traje mjesecima.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B145A-55C0-9550-D66E-C829AE7DD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2274" y="0"/>
            <a:ext cx="2398517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5EB017CE-7769-B1EB-A9C5-696A3091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03324-7762-7DFD-BB80-4D37B6139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652" y="1726058"/>
            <a:ext cx="3300991" cy="3185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BCE4D-A73D-4DA0-4291-EFA235B5BC70}"/>
              </a:ext>
            </a:extLst>
          </p:cNvPr>
          <p:cNvSpPr txBox="1"/>
          <p:nvPr/>
        </p:nvSpPr>
        <p:spPr>
          <a:xfrm>
            <a:off x="540922" y="595518"/>
            <a:ext cx="10783569" cy="576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lang="hr-HR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Više o Europskom istraživačkom vijeću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Sheme financiranja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Kalendar poziva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Kratka struktura procesa prijave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Značajke kvalitetne prijave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Praktični koraci za prijavitelje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Alati podrške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Statistika ERC-a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ERC i Hrvatska</a:t>
            </a:r>
          </a:p>
        </p:txBody>
      </p:sp>
    </p:spTree>
    <p:extLst>
      <p:ext uri="{BB962C8B-B14F-4D97-AF65-F5344CB8AC3E}">
        <p14:creationId xmlns:p14="http://schemas.microsoft.com/office/powerpoint/2010/main" val="25867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25106372-0B31-FD9A-225F-D93FAC8A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D3EB3B-6B1D-CFE6-BD69-B08516367BDF}"/>
              </a:ext>
            </a:extLst>
          </p:cNvPr>
          <p:cNvSpPr txBox="1"/>
          <p:nvPr/>
        </p:nvSpPr>
        <p:spPr>
          <a:xfrm>
            <a:off x="914400" y="547152"/>
            <a:ext cx="1033272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Alati podrške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1. Funkcionalni sandučići e-pošte (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ERC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Helpdesk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Službeni komunikacijski kanali Izvršne agencije Europskog istraživačkog vijeća (ERCEA-e) za sva pitanja povezana s pojedinim vrstama poziva (npr.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erc-2026-stg-applicants@ec.europa.eu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erc-2026-sog-applicants@ec.europa.eu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Funding &amp; </a:t>
            </a:r>
            <a:r>
              <a:rPr lang="hr-HR" b="1" i="1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Tenders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portal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– ERC </a:t>
            </a:r>
            <a:r>
              <a:rPr lang="hr-HR" b="1" i="1" dirty="0" err="1">
                <a:latin typeface="Arial" panose="020B0604020202020204" pitchFamily="34" charset="0"/>
                <a:cs typeface="Arial" panose="020B0604020202020204" pitchFamily="34" charset="0"/>
              </a:rPr>
              <a:t>Frequently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i="1" dirty="0" err="1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hr-H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Službena platforma za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podnošenje projektnih prijava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komunikaciju s ERCEA-om i pristup izvješćima.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Sadrži detaljne vodiče, službene dokumente,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predloške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), tehničke upute i statusne obavijesti, ali 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odgovore na najčešća pitanja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3. Nacionalna podrška –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ERC NCP mreža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Nacionalne osobe za kontakt (NCP) pružaju individualna savjetovanja, organiziraju radionice i drugo.</a:t>
            </a:r>
          </a:p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10332720" cy="3605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Statistika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ERC-a</a:t>
            </a:r>
            <a:endParaRPr lang="hr-HR" sz="32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14.000+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dodijeljenih potpora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od 2007.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Uspješnost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~12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15 %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Budžet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2026: ~2.7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mlrd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Najuspješnije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zemlje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UK, DE, FR, NL, IT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ERC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više od 100 Nobelovih i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Fieldsovih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nagrada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F407FB-F94F-1224-1846-D0AD56D79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418" y="1691134"/>
            <a:ext cx="4593533" cy="2770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4810D-A7A1-5825-5BC5-9044DE7D1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665" y="221680"/>
            <a:ext cx="21145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339D31E0-B9D2-6459-842A-FBB77C2A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8F7B09-7E98-5BB4-4D91-37658667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0" y="917542"/>
            <a:ext cx="11289670" cy="59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66D4CE-040B-AC3A-DE01-978D4307C62F}"/>
              </a:ext>
            </a:extLst>
          </p:cNvPr>
          <p:cNvSpPr/>
          <p:nvPr/>
        </p:nvSpPr>
        <p:spPr>
          <a:xfrm>
            <a:off x="6089965" y="3571982"/>
            <a:ext cx="29161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rgbClr val="F278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Hrvatska</a:t>
            </a:r>
          </a:p>
          <a:p>
            <a:pPr algn="ctr"/>
            <a:r>
              <a:rPr lang="hr-HR" sz="5400" dirty="0">
                <a:ln w="0"/>
                <a:solidFill>
                  <a:srgbClr val="F2782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↓</a:t>
            </a:r>
            <a:endParaRPr lang="en-US" sz="5400" b="0" cap="none" spc="0" dirty="0">
              <a:ln w="0"/>
              <a:solidFill>
                <a:srgbClr val="F2782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02241-D158-6CA2-5C69-BD12B6ED60B8}"/>
              </a:ext>
            </a:extLst>
          </p:cNvPr>
          <p:cNvSpPr txBox="1"/>
          <p:nvPr/>
        </p:nvSpPr>
        <p:spPr>
          <a:xfrm>
            <a:off x="1896874" y="1594644"/>
            <a:ext cx="3589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kern="0" dirty="0">
                <a:solidFill>
                  <a:srgbClr val="FF6600"/>
                </a:solidFill>
              </a:rPr>
              <a:t>Prosječna stopa uspješnosti</a:t>
            </a:r>
            <a:r>
              <a:rPr lang="en-US" sz="1800" b="1" kern="0" dirty="0">
                <a:solidFill>
                  <a:srgbClr val="FF6600"/>
                </a:solidFill>
              </a:rPr>
              <a:t>: 12%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985469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572" y="914400"/>
            <a:ext cx="10332720" cy="379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</a:t>
            </a: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 ERC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13 ERC projekata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Vrste: 4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Consolidator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1 Advanced, 2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Synergy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Ukupna vrijednost: preko 16 milijuna EUR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Institucije domaćini: IRB, PMF Zagreb, PMF Split, UNIRI, IPU Zagreb, IDIZ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Područja: prirodne znanosti, biomedicina, društveno-humanističke znanosti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Trend: porast uspješnih prijava 2020. – 2025.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3BEE1-4D9B-E868-7BE9-903F8CEB3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823" y="247650"/>
            <a:ext cx="3069038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EC3E5E39-CE0C-DBE7-214A-109E9D48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5B983C-FE38-B8A4-2649-B034B5D972CD}"/>
              </a:ext>
            </a:extLst>
          </p:cNvPr>
          <p:cNvSpPr txBox="1"/>
          <p:nvPr/>
        </p:nvSpPr>
        <p:spPr>
          <a:xfrm>
            <a:off x="2384972" y="-9525"/>
            <a:ext cx="912848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 sz="3200" b="1">
                <a:solidFill>
                  <a:srgbClr val="003366"/>
                </a:solidFill>
              </a:defRPr>
            </a:pP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</a:t>
            </a: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dobitnici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E95833-D8A7-6B77-7031-8109F3DEC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634080"/>
              </p:ext>
            </p:extLst>
          </p:nvPr>
        </p:nvGraphicFramePr>
        <p:xfrm>
          <a:off x="682388" y="876301"/>
          <a:ext cx="10831071" cy="551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1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896">
                <a:tc>
                  <a:txBody>
                    <a:bodyPr/>
                    <a:lstStyle/>
                    <a:p>
                      <a:pPr algn="ctr">
                        <a:defRPr sz="900" b="1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900" b="1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900" b="1"/>
                      </a:pP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Shema financiranja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900" b="1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Naziv projekta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900" b="1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Trajanje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Iva M. Tolić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Ruđer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Bošković (IRB)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Synergy (ERC-2019-SyG)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ANEUPLOIDY – Molecular origins of aneuploidies in healthy and diseased human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2020–2026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Nenad Pavin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PMF –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Sveučilište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Zagrebu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Synergy (ERC-2019-SyG)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ANEUPLOIDY – Molecular origins of aneuploidies in healthy and diseased human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2020–2026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Iva M. Tolić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Ruđer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Bošković (IRB)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Consolidator (ERC-2014-CoG)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NEWSPINDLEFORCE – A new class of microtubules in the spindle exerting forces on kinetochores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2015–2020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Stipan Jonjić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Medicinski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fakultet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(ERC-2012-AdG)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STADVINN – Stromal determinants of virus infections and immunopathology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2013–2018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Stipan Jonjić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Medicinski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fakultet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 of Concept (ERC-PoC)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GLIOVACC – Development of a novel cytomegalovirus-based vaccine vector for glioblastoma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2018–2020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Jelena Bujan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Ruđer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Bošković (IRB)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(ERC-2024-StG)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IGNITE – Islands as natural laboratories of global warming: thermal adaptation in insects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2025–2030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Jadranka Šepić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PMF – Sveučilište u Splitu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(ERC-2019-StG)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SHEXTREME – Sub-hourly sea level oscillations and sea-level extremes in changing climate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2020–2026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Vernesa Smolčić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PMF – Sveučilište u Zagrebu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(FP7-StG)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COSMASS – Constraining Stellar Mass and Supermassive Black-Hole Growth through Cosmic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2014–2019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Jeremy F. Walton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Filozofski fakultet UNIRI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Consolidator (ERC-2020-CoG)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REVENANT – Revivals of Empire: Nostalgia, Amnesia, Tribulation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2021–2026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415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lang="hr-HR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Gordan Lauc</a:t>
                      </a:r>
                      <a:endParaRPr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lang="hr-H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Genos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lang="hr-H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Synergy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(ERC-20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22-SyG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lang="hr-H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GlycanSwitch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Glycans as Master Switches of B Cell Activity in Autoimmunity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–20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457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Tamara </a:t>
                      </a:r>
                      <a:r>
                        <a:rPr sz="105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Bjažić</a:t>
                      </a:r>
                      <a:r>
                        <a:rPr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Klarin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povijest umjetnosti (IPU)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Consolidator (ERC-2024-CoG)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HOUSING.YU – Right to Housing: The Production of Spaces of Everyday Life in Yugoslavia (1945–1991)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2025–2030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457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Marko Šestan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Medicinski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fakultet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 (ERC-2025-StG)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MemoSniff</a:t>
                      </a: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Smell-induced conditioning of the immune system during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2026–2030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247126"/>
                  </a:ext>
                </a:extLst>
              </a:tr>
              <a:tr h="367457"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lang="hr-HR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Karin </a:t>
                      </a:r>
                      <a:r>
                        <a:rPr lang="hr-HR" sz="105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Doolan</a:t>
                      </a:r>
                      <a:endParaRPr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društvena istraživanja u Zagrebu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lang="hr-H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Consolidator</a:t>
                      </a: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(ERC-2025-CoG)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rPr lang="hr-H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RESADL - 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Reimagining Schools Through a Post-Disaster Lens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6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0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14400"/>
            <a:ext cx="10332720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pokušati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r-HR" sz="32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ERC = najprestižniji europski program za istraživače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Jedini kriterij: znanstvena izvrsnost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Otvoren svim područjima, disciplinama i istraživačima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Hrvatska već ima uspješne primjere, no možemo još više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Prijava je izazovna, no predstavlja priliku za vrhunski iskorak 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NCP strukture pružaju podršku – niste sami u procesu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DBA3A-F2F4-5F8B-69AB-4F25C5398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214" y="0"/>
            <a:ext cx="4443306" cy="249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>
            <a:extLst>
              <a:ext uri="{FF2B5EF4-FFF2-40B4-BE49-F238E27FC236}">
                <a16:creationId xmlns:a16="http://schemas.microsoft.com/office/drawing/2014/main" id="{9D4ED67E-1491-C12B-86BC-019620339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07AA7-E266-D3A8-2A02-175DA1245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94244"/>
            <a:ext cx="7277100" cy="438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E3617-CA74-81CF-F03D-BE6C1E9734C0}"/>
              </a:ext>
            </a:extLst>
          </p:cNvPr>
          <p:cNvSpPr txBox="1"/>
          <p:nvPr/>
        </p:nvSpPr>
        <p:spPr>
          <a:xfrm>
            <a:off x="6426200" y="1094244"/>
            <a:ext cx="53975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Emanuel Maloča</a:t>
            </a: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Nacionalna osoba za kontakt za Europsko istraživačko vijeće u Obzoru Europa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r-H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Agencija za mobilnost i programe Europske unije</a:t>
            </a:r>
          </a:p>
          <a:p>
            <a:endParaRPr lang="hr-H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emanuel.maloca@ampeu.hr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b="1" dirty="0">
                <a:solidFill>
                  <a:srgbClr val="00B3CA"/>
                </a:solidFill>
              </a:rPr>
              <a:t>https://www.obzoreuropa.hr</a:t>
            </a:r>
            <a:endParaRPr lang="hr-HR" dirty="0">
              <a:solidFill>
                <a:srgbClr val="00B3CA"/>
              </a:solidFill>
            </a:endParaRPr>
          </a:p>
          <a:p>
            <a:r>
              <a:rPr lang="hr-HR" b="1" dirty="0">
                <a:solidFill>
                  <a:srgbClr val="00B3CA"/>
                </a:solidFill>
              </a:rPr>
              <a:t>Facebook: Obzor Europa</a:t>
            </a:r>
            <a:endParaRPr lang="hr-HR" dirty="0">
              <a:solidFill>
                <a:srgbClr val="00B3CA"/>
              </a:solidFill>
            </a:endParaRPr>
          </a:p>
          <a:p>
            <a:r>
              <a:rPr lang="hr-HR" b="1" dirty="0">
                <a:solidFill>
                  <a:srgbClr val="00B3CA"/>
                </a:solidFill>
              </a:rPr>
              <a:t>http://www.ampeu.hr</a:t>
            </a:r>
            <a:endParaRPr lang="hr-HR" b="1" dirty="0">
              <a:solidFill>
                <a:srgbClr val="00B3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046" y="519332"/>
            <a:ext cx="1033272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 o Europskom istraživačkom vijeću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Utemeljen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2007. 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sklopu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FP7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Financira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istraživače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institucije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i="1" dirty="0">
                <a:latin typeface="Arial" panose="020B0604020202020204" pitchFamily="34" charset="0"/>
                <a:cs typeface="Arial" panose="020B0604020202020204" pitchFamily="34" charset="0"/>
              </a:rPr>
              <a:t>Frontier research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istraživanj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vođena znatiželjom,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granicama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znanosti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Otvoren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„odozdo prema gore”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i="1" dirty="0" err="1">
                <a:latin typeface="Arial" panose="020B0604020202020204" pitchFamily="34" charset="0"/>
                <a:cs typeface="Arial" panose="020B0604020202020204" pitchFamily="34" charset="0"/>
              </a:rPr>
              <a:t>bottom-up</a:t>
            </a:r>
            <a:r>
              <a:rPr lang="hr-HR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tematskih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ograničenja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Jedini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kriterij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znanstvena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izvrsnost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E5FDBB-0B17-7BC4-3A17-568E2D23FDDE}"/>
              </a:ext>
            </a:extLst>
          </p:cNvPr>
          <p:cNvGrpSpPr/>
          <p:nvPr/>
        </p:nvGrpSpPr>
        <p:grpSpPr>
          <a:xfrm>
            <a:off x="6202680" y="4053841"/>
            <a:ext cx="5830064" cy="2804160"/>
            <a:chOff x="251520" y="1943834"/>
            <a:chExt cx="8554725" cy="42893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A625C2-DB73-CF6B-F941-D304336BE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520" y="1943834"/>
              <a:ext cx="8554725" cy="428938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C5251-C43A-FF65-A4EB-8167DDF6C3AF}"/>
                </a:ext>
              </a:extLst>
            </p:cNvPr>
            <p:cNvSpPr/>
            <p:nvPr/>
          </p:nvSpPr>
          <p:spPr bwMode="auto">
            <a:xfrm>
              <a:off x="791580" y="2933945"/>
              <a:ext cx="2250250" cy="270030"/>
            </a:xfrm>
            <a:prstGeom prst="rect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052" y="421294"/>
            <a:ext cx="10332720" cy="645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b="1" dirty="0">
                <a:solidFill>
                  <a:srgbClr val="868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Misija:</a:t>
            </a:r>
            <a:endParaRPr b="1" dirty="0">
              <a:solidFill>
                <a:srgbClr val="868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Promicanje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znanstvene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izvrsnosti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revolucionarna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rizična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ambiciozna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istraživanja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Privlačenje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najboljih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znanstvenika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Europu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podrška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istraživačima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početku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karijere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Jačanje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europske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konkurentnosti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povećanje znanstvene autonomije.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b="1" dirty="0">
                <a:solidFill>
                  <a:srgbClr val="868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Načela</a:t>
            </a:r>
            <a:r>
              <a:rPr b="1" dirty="0">
                <a:solidFill>
                  <a:srgbClr val="868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Izvrsnost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središtu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evaluacije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Otvorenost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svim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istraživačima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bez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obzira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dob,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nacionalnost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disciplinu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Posvećenost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otvorenoj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znanosti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etici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Autonomija i neovisnost istraživača i njihovih timova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Transparentnost, pravednost i etičnost postupaka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Uvažavanje raznolikosti karijera i putova istraživača.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FF511-D0D1-8613-D1B0-B43052F56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890" y="4635062"/>
            <a:ext cx="2161972" cy="180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67318"/>
            <a:ext cx="1033272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lang="hr-HR"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Sheme financiranja Europskog istraživačkog vijeća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0071C2-5EE2-1BD1-6529-56706610E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52208"/>
              </p:ext>
            </p:extLst>
          </p:nvPr>
        </p:nvGraphicFramePr>
        <p:xfrm>
          <a:off x="1085850" y="1745396"/>
          <a:ext cx="9521190" cy="3492060"/>
        </p:xfrm>
        <a:graphic>
          <a:graphicData uri="http://schemas.openxmlformats.org/drawingml/2006/table">
            <a:tbl>
              <a:tblPr/>
              <a:tblGrid>
                <a:gridCol w="3119050">
                  <a:extLst>
                    <a:ext uri="{9D8B030D-6E8A-4147-A177-3AD203B41FA5}">
                      <a16:colId xmlns:a16="http://schemas.microsoft.com/office/drawing/2014/main" val="3206896816"/>
                    </a:ext>
                  </a:extLst>
                </a:gridCol>
                <a:gridCol w="3201070">
                  <a:extLst>
                    <a:ext uri="{9D8B030D-6E8A-4147-A177-3AD203B41FA5}">
                      <a16:colId xmlns:a16="http://schemas.microsoft.com/office/drawing/2014/main" val="2680674287"/>
                    </a:ext>
                  </a:extLst>
                </a:gridCol>
                <a:gridCol w="3201070">
                  <a:extLst>
                    <a:ext uri="{9D8B030D-6E8A-4147-A177-3AD203B41FA5}">
                      <a16:colId xmlns:a16="http://schemas.microsoft.com/office/drawing/2014/main" val="1912037671"/>
                    </a:ext>
                  </a:extLst>
                </a:gridCol>
              </a:tblGrid>
              <a:tr h="465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b="1" u="sng" dirty="0">
                          <a:solidFill>
                            <a:srgbClr val="8687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b="1" u="sng" dirty="0">
                          <a:solidFill>
                            <a:srgbClr val="8687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Ciljna skupina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b="1" u="sng" dirty="0">
                          <a:solidFill>
                            <a:srgbClr val="86878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Iznos i trajanje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055233"/>
                  </a:ext>
                </a:extLst>
              </a:tr>
              <a:tr h="465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Grant (</a:t>
                      </a: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StG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7 god. nakon doktorata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1,5 mil. € / 5 god.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21016"/>
                  </a:ext>
                </a:extLst>
              </a:tr>
              <a:tr h="465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Consolidator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Grant (</a:t>
                      </a: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– 12 god. nakon doktorata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 mil. € / 5 god.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966974"/>
                  </a:ext>
                </a:extLst>
              </a:tr>
              <a:tr h="8148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Advanced Grant (</a:t>
                      </a: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AdG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Istraživači s izvrsnim postignućima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2,5 mil. € / 5 god.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256135"/>
                  </a:ext>
                </a:extLst>
              </a:tr>
              <a:tr h="8148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Synergy Grant (SyG)</a:t>
                      </a:r>
                      <a:endParaRPr lang="hr-HR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4 nositelja (PI-ja*), interdisciplinarni projekt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10 mil. € / 6 god.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728560"/>
                  </a:ext>
                </a:extLst>
              </a:tr>
              <a:tr h="4656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Proof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r-HR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</a:t>
                      </a:r>
                      <a:r>
                        <a:rPr lang="hr-H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 postojeće dobitnike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150 000 € / 18 mj.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5049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22BF21-8D31-14B3-FF3F-C5C73F9A177F}"/>
              </a:ext>
            </a:extLst>
          </p:cNvPr>
          <p:cNvSpPr txBox="1"/>
          <p:nvPr/>
        </p:nvSpPr>
        <p:spPr>
          <a:xfrm>
            <a:off x="1085850" y="5863062"/>
            <a:ext cx="941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*PI (Principal </a:t>
            </a:r>
            <a:r>
              <a:rPr lang="hr-HR" i="1" dirty="0" err="1"/>
              <a:t>Investigator</a:t>
            </a:r>
            <a:r>
              <a:rPr lang="hr-HR" i="1" dirty="0"/>
              <a:t>) – glavni istraživač, nositelj projekta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0525" y="914400"/>
            <a:ext cx="1033272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Starting Grant (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StG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32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Shema financiranja osmišljena kao p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odrška mladim istraživačima u uspostavljanju samostalne karijere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Istraživačko iskustvo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7 god. od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Iznos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 €1.5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+ do €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dodatno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Trajanje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do 5 godina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Obaveza (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min. 50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vremena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u EU/AC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dvostupanjska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+ intervju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Uspješnost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13 – 15 %</a:t>
            </a:r>
          </a:p>
          <a:p>
            <a:pPr>
              <a:defRPr sz="2000">
                <a:solidFill>
                  <a:srgbClr val="000000"/>
                </a:solidFill>
              </a:defRPr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>
                <a:solidFill>
                  <a:srgbClr val="000000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0F108-ACD4-819B-CEF9-7747CA739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050" y="4539363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2055" y="750439"/>
            <a:ext cx="10332720" cy="499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Consolidator Grant (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 sz="3200" b="1">
                <a:solidFill>
                  <a:srgbClr val="003366"/>
                </a:solidFill>
              </a:defRPr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Shema financiranja osmišljena kao podrška istraživačima koji su već ostvarili značajne rezultate te su u fazi konsolidacije neovisnog istraživačkog programa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Istraživačko iskustvo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7 – 12 god. od doktorata 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Iznos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do €2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+ do €1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dodatno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Trajanje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do 5 godina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Obaveza (PI):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min. 40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% vremena na projektu; min. 50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% u EU/AC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dvostupanjska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+ intervju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Uspješnost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13 – 15 %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DD403-606D-1821-18FF-11FF57A7F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525" y="4724953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52450"/>
            <a:ext cx="10332720" cy="545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Advanced Grant (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AdG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32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3200" b="1">
                <a:solidFill>
                  <a:srgbClr val="003366"/>
                </a:solidFill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Shema financiranja osmišljena kao potpora etabliranim, vodećim znanstvenicima s dokazanim vrhunskim rezultatima u posljednjih 10 godina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Istraživačko iskustvo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: Nema formalnog ograničenja – za znanstvenike s iznimnim znanstvenim postignućima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Iznos: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do €2.5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 + do €1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 dodatno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Trajanje: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do 5 godina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Obaveza (PI):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najmanje 30 % radnog vremena na projektu, te 50 % vremena u EU/AC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Evaluacija: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dvostupanjska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(bez intervjua)</a:t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Uspješnost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: 10 – 12 %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63B71-3C5A-B25F-B727-77C0AFC52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548" y="51410"/>
            <a:ext cx="3072960" cy="1725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peu_PP_hr_16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052" y="647239"/>
            <a:ext cx="10332720" cy="585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3200" b="1">
                <a:solidFill>
                  <a:srgbClr val="003366"/>
                </a:solidFill>
              </a:defRPr>
            </a:pP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 Synergy Grant (</a:t>
            </a:r>
            <a:r>
              <a:rPr sz="3200" b="1" dirty="0" err="1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SyG</a:t>
            </a:r>
            <a:r>
              <a:rPr sz="3200" b="1" dirty="0">
                <a:solidFill>
                  <a:srgbClr val="F27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3200" b="1" dirty="0">
              <a:solidFill>
                <a:srgbClr val="F27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Shema financiranja osmišljena kao potpora malim timovima od 2 do 4 glavna istraživača (PI) koji zajednički rješavaju ambiciozan znanstveni problem koji se ne može riješiti individualno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Istraživačko iskustvo: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Otvoreno za istraživače svih razina karijere s iznimnim znanstvenim rezultatima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Iznos: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 €10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+ do €4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dodatno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Trajanje: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 6 godina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Obaveza (PI):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svaki PI minimalno 30 % vremena na projektu, 50 % vremena u EU/AC (osim jednog PI-ja koji može biti izvan EU/AC)</a:t>
            </a: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trostupanjska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 sz="2000">
                <a:solidFill>
                  <a:srgbClr val="000000"/>
                </a:solidFill>
              </a:defRPr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Uspješnost: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8 – 10 %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D1E56-21AF-9890-31DA-BBABD4D0D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24" y="182880"/>
            <a:ext cx="2304637" cy="1296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2211</Words>
  <Application>Microsoft Office PowerPoint</Application>
  <PresentationFormat>Custom</PresentationFormat>
  <Paragraphs>324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Emanuel Maloča</dc:creator>
  <cp:keywords/>
  <dc:description>generated using python-pptx</dc:description>
  <cp:lastModifiedBy>Emanuel Maloča</cp:lastModifiedBy>
  <cp:revision>3</cp:revision>
  <cp:lastPrinted>2025-11-10T15:10:25Z</cp:lastPrinted>
  <dcterms:created xsi:type="dcterms:W3CDTF">2013-01-27T09:14:16Z</dcterms:created>
  <dcterms:modified xsi:type="dcterms:W3CDTF">2026-03-13T08:49:34Z</dcterms:modified>
  <cp:category/>
</cp:coreProperties>
</file>